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embeddedFontLst>
    <p:embeddedFont>
      <p:font typeface="Oswald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eit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8T14:36:43.742" idx="1">
    <p:pos x="5658" y="15233"/>
    <p:text>is it ok for this to be cropped so much? Results I'm not focused on and titled are cropped out in this version so it can be more visible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95677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presentation-poster-templates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You can add your presentation notes here. This presentation template for research posters is fully editable so text, graphics and content can be updated to fit your own research needs.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chemeClr val="dk1"/>
                </a:solidFill>
              </a:rPr>
              <a:t>Download more </a:t>
            </a:r>
            <a:r>
              <a:rPr lang="en" u="sng">
                <a:solidFill>
                  <a:schemeClr val="hlink"/>
                </a:solidFill>
                <a:hlinkClick r:id="rId3"/>
              </a:rPr>
              <a:t>poster presentation templates</a:t>
            </a:r>
            <a:r>
              <a:rPr lang="en">
                <a:solidFill>
                  <a:schemeClr val="dk1"/>
                </a:solidFill>
              </a:rPr>
              <a:t> from FPPT.com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214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1" cy="131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1" cy="50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1" cy="125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1"/>
            <a:ext cx="40899001" cy="83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12" descr="logo.png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7999" y="1143000"/>
            <a:ext cx="7177000" cy="23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1"/>
            <a:ext cx="40899001" cy="53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1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399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399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1" cy="48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1" cy="203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635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1" cy="261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1" cy="23648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838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1"/>
            <a:ext cx="28794299" cy="38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Arial"/>
              <a:buNone/>
              <a:defRPr sz="1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1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marR="0" lvl="0" indent="-838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Char char="●"/>
              <a:defRPr sz="9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○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■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●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○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■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●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○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04850" algn="l" rtl="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Font typeface="Arial"/>
              <a:buChar char="■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  <a:defRPr sz="5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jrs.gov/App/Publications/abstract.aspx?ID=208918" TargetMode="External"/><Relationship Id="rId13" Type="http://schemas.openxmlformats.org/officeDocument/2006/relationships/hyperlink" Target="https://www.crimetraveller.org/2015/07/narcissistic-rage-cold-blooded-murder/" TargetMode="External"/><Relationship Id="rId18" Type="http://schemas.openxmlformats.org/officeDocument/2006/relationships/hyperlink" Target="https://www.docdroid.net/Vt9xpBg/society-and-the-adolescent-self-image-morris-rosenberg-1965.pdf" TargetMode="External"/><Relationship Id="rId3" Type="http://schemas.openxmlformats.org/officeDocument/2006/relationships/hyperlink" Target="http://www.free-power-point-templates.com" TargetMode="External"/><Relationship Id="rId21" Type="http://schemas.openxmlformats.org/officeDocument/2006/relationships/hyperlink" Target="https://psycnet.apa.org/doi/10.1037/0012-1649.42.2.381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s://doi.org/10.1016/2011.11.015" TargetMode="External"/><Relationship Id="rId17" Type="http://schemas.openxmlformats.org/officeDocument/2006/relationships/hyperlink" Target="http://doi.org/10.5281/zenodo.495773" TargetMode="External"/><Relationship Id="rId25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sci-hub.tw/10.1007/s00213-016-4372-0" TargetMode="External"/><Relationship Id="rId20" Type="http://schemas.openxmlformats.org/officeDocument/2006/relationships/hyperlink" Target="http://wiki.mgto.org/doku.php/portrait_value_questionnaire_pv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s://en.wikipedia.org/wiki/Digital_object_identifier" TargetMode="External"/><Relationship Id="rId24" Type="http://schemas.openxmlformats.org/officeDocument/2006/relationships/image" Target="../media/image4.jpg"/><Relationship Id="rId5" Type="http://schemas.openxmlformats.org/officeDocument/2006/relationships/hyperlink" Target="http://www.free-power-point-templates.com/" TargetMode="External"/><Relationship Id="rId15" Type="http://schemas.openxmlformats.org/officeDocument/2006/relationships/hyperlink" Target="https://psychcentral.com/blog/the-ties-between-crime-and-malignant-narcissism/" TargetMode="External"/><Relationship Id="rId23" Type="http://schemas.openxmlformats.org/officeDocument/2006/relationships/hyperlink" Target="http://doi.org/10.5334/pb.298" TargetMode="External"/><Relationship Id="rId10" Type="http://schemas.openxmlformats.org/officeDocument/2006/relationships/hyperlink" Target="https://www.verywellmind.com/the-big-five-personality-dimensions-2795422" TargetMode="External"/><Relationship Id="rId19" Type="http://schemas.openxmlformats.org/officeDocument/2006/relationships/hyperlink" Target="http://psych.ut.ee/~jyri/en/Schmitt-Allik_JPSP2005.pdf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scienceofbehaviorchange.org/measures/bisbas-scale/" TargetMode="External"/><Relationship Id="rId14" Type="http://schemas.openxmlformats.org/officeDocument/2006/relationships/hyperlink" Target="https://www.researchgate.net/profile/Jose_Martin-Albo/publication/5853773_The_Rosenberg_Self-Esteem_Scale_Translation_and_Validation_in_University_Students/links/0deec52b437930737c000000/The-Rosenberg-Self-Esteem-Scale-Translation-and-Validation-in-University-Students.pdf" TargetMode="External"/><Relationship Id="rId22" Type="http://schemas.openxmlformats.org/officeDocument/2006/relationships/hyperlink" Target="https://i2s.anu.edu.au/resources/schwartz-theory-basic-valu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7083700" y="912100"/>
            <a:ext cx="35915700" cy="431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791425" y="911950"/>
            <a:ext cx="5025600" cy="489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5032125" y="5454501"/>
            <a:ext cx="13879500" cy="2651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896478" y="5454501"/>
            <a:ext cx="13879500" cy="26510399"/>
          </a:xfrm>
          <a:prstGeom prst="rect">
            <a:avLst/>
          </a:prstGeom>
          <a:solidFill>
            <a:srgbClr val="E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9120050" y="5454501"/>
            <a:ext cx="13879500" cy="26510399"/>
          </a:xfrm>
          <a:prstGeom prst="rect">
            <a:avLst/>
          </a:prstGeom>
          <a:solidFill>
            <a:srgbClr val="E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052575" y="1241275"/>
            <a:ext cx="35271082" cy="30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" sz="6300" b="1" i="1" dirty="0">
                <a:solidFill>
                  <a:srgbClr val="FFFFFF"/>
                </a:solidFill>
              </a:rPr>
              <a:t>Investigating Variations in Criminal Personality, Impulsivity, Self-Esteem and Motivation based on Crimes Committed, Frequency and Personal </a:t>
            </a:r>
            <a:r>
              <a:rPr lang="en" sz="6300" b="1" i="1" dirty="0" smtClean="0">
                <a:solidFill>
                  <a:srgbClr val="FFFFFF"/>
                </a:solidFill>
              </a:rPr>
              <a:t>Background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lang="en" sz="5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" sz="5400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Anna Seitz</a:t>
            </a:r>
            <a:endParaRPr sz="5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4903933" y="3308400"/>
            <a:ext cx="121314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rgbClr val="D0E0E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rgbClr val="D0E0E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rgbClr val="D0E0E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endParaRPr sz="8500" b="0" i="0" u="none" strike="noStrike" cap="non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0" i="0" u="none" strike="noStrike" cap="none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endParaRPr sz="8500" b="0" i="0" u="none" strike="noStrike" cap="non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0" i="0" u="none" strike="noStrike" cap="none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15030275" y="31886100"/>
            <a:ext cx="13879500" cy="7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13925" y="6671450"/>
            <a:ext cx="6780600" cy="3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i="1" u="sng">
                <a:solidFill>
                  <a:srgbClr val="434343"/>
                </a:solidFill>
              </a:rPr>
              <a:t>Background </a:t>
            </a:r>
            <a:endParaRPr sz="2400" i="1" u="sng">
              <a:solidFill>
                <a:srgbClr val="434343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Generalizations </a:t>
            </a:r>
            <a:r>
              <a:rPr lang="en" sz="2400">
                <a:solidFill>
                  <a:schemeClr val="dk1"/>
                </a:solidFill>
              </a:rPr>
              <a:t>of</a:t>
            </a:r>
            <a:r>
              <a:rPr lang="en" sz="2400" b="1">
                <a:solidFill>
                  <a:schemeClr val="dk1"/>
                </a:solidFill>
              </a:rPr>
              <a:t> criminality</a:t>
            </a:r>
            <a:r>
              <a:rPr lang="en" sz="2400">
                <a:solidFill>
                  <a:srgbClr val="434343"/>
                </a:solidFill>
              </a:rPr>
              <a:t> </a:t>
            </a:r>
            <a:endParaRPr sz="2400">
              <a:solidFill>
                <a:srgbClr val="434343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Controversy </a:t>
            </a:r>
            <a:r>
              <a:rPr lang="en" sz="2400">
                <a:solidFill>
                  <a:schemeClr val="dk1"/>
                </a:solidFill>
              </a:rPr>
              <a:t>on impact of: 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300">
                <a:solidFill>
                  <a:schemeClr val="dk1"/>
                </a:solidFill>
              </a:rPr>
              <a:t>Personality</a:t>
            </a:r>
            <a:endParaRPr sz="23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300">
                <a:solidFill>
                  <a:schemeClr val="dk1"/>
                </a:solidFill>
              </a:rPr>
              <a:t>Motivation </a:t>
            </a:r>
            <a:endParaRPr sz="23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300">
                <a:solidFill>
                  <a:schemeClr val="dk1"/>
                </a:solidFill>
              </a:rPr>
              <a:t>Impulsivity</a:t>
            </a:r>
            <a:endParaRPr sz="23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300">
                <a:solidFill>
                  <a:schemeClr val="dk1"/>
                </a:solidFill>
              </a:rPr>
              <a:t>Background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Every side </a:t>
            </a:r>
            <a:r>
              <a:rPr lang="en" sz="2400" b="1">
                <a:solidFill>
                  <a:schemeClr val="dk1"/>
                </a:solidFill>
              </a:rPr>
              <a:t>plausible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990000"/>
                </a:solidFill>
              </a:rPr>
              <a:t> 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5317400" y="6876650"/>
            <a:ext cx="6913500" cy="25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Factors in criminals studied in </a:t>
            </a:r>
            <a:r>
              <a:rPr lang="en" sz="3200" b="1">
                <a:solidFill>
                  <a:schemeClr val="dk1"/>
                </a:solidFill>
              </a:rPr>
              <a:t>pairs</a:t>
            </a:r>
            <a:endParaRPr sz="3200" b="1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Personality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Motivation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Impulsivity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Background 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5364675" y="11601550"/>
            <a:ext cx="13214400" cy="46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1"/>
                </a:solidFill>
              </a:rPr>
              <a:t>Investigate relationships </a:t>
            </a:r>
            <a:r>
              <a:rPr lang="en" sz="2500">
                <a:solidFill>
                  <a:schemeClr val="dk1"/>
                </a:solidFill>
              </a:rPr>
              <a:t>and </a:t>
            </a:r>
            <a:r>
              <a:rPr lang="en" sz="2500" b="1">
                <a:solidFill>
                  <a:schemeClr val="dk1"/>
                </a:solidFill>
              </a:rPr>
              <a:t>potential correlations </a:t>
            </a:r>
            <a:r>
              <a:rPr lang="en" sz="2500">
                <a:solidFill>
                  <a:schemeClr val="dk1"/>
                </a:solidFill>
              </a:rPr>
              <a:t>involving </a:t>
            </a:r>
            <a:r>
              <a:rPr lang="en" sz="2600">
                <a:solidFill>
                  <a:schemeClr val="dk1"/>
                </a:solidFill>
              </a:rPr>
              <a:t> </a:t>
            </a:r>
            <a:endParaRPr sz="2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Personality</a:t>
            </a:r>
            <a:endParaRPr sz="2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Impulsivity</a:t>
            </a:r>
            <a:endParaRPr sz="2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Self-esteem</a:t>
            </a:r>
            <a:endParaRPr sz="2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Motivation</a:t>
            </a:r>
            <a:endParaRPr sz="2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Personal background</a:t>
            </a:r>
            <a:endParaRPr sz="2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Crime severity/frequency </a:t>
            </a:r>
            <a:endParaRPr sz="2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Criminality</a:t>
            </a:r>
            <a:endParaRPr sz="2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9035775" y="6642100"/>
            <a:ext cx="6913500" cy="3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i="1" u="sng">
                <a:solidFill>
                  <a:schemeClr val="dk1"/>
                </a:solidFill>
              </a:rPr>
              <a:t>Personal Background &amp; Connections</a:t>
            </a:r>
            <a:r>
              <a:rPr lang="en" sz="2000" i="1" u="sng">
                <a:solidFill>
                  <a:schemeClr val="dk1"/>
                </a:solidFill>
              </a:rPr>
              <a:t> </a:t>
            </a:r>
            <a:endParaRPr sz="2000" i="1" u="sng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High Crime Area → Exposure to Crime → Motivation</a:t>
            </a:r>
            <a:r>
              <a:rPr lang="en" sz="2000" baseline="30000">
                <a:solidFill>
                  <a:schemeClr val="dk1"/>
                </a:solidFill>
              </a:rPr>
              <a:t>2, 20 </a:t>
            </a:r>
            <a:endParaRPr sz="1800">
              <a:solidFill>
                <a:schemeClr val="dk1"/>
              </a:solidFill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1800" b="1">
                <a:solidFill>
                  <a:schemeClr val="dk1"/>
                </a:solidFill>
              </a:rPr>
              <a:t>More rural, lower crime rate </a:t>
            </a:r>
            <a:r>
              <a:rPr lang="en" sz="1800">
                <a:solidFill>
                  <a:schemeClr val="dk1"/>
                </a:solidFill>
              </a:rPr>
              <a:t>→ Motivation</a:t>
            </a:r>
            <a:endParaRPr sz="1800">
              <a:solidFill>
                <a:schemeClr val="dk1"/>
              </a:solidFill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1800" b="1">
                <a:solidFill>
                  <a:schemeClr val="dk1"/>
                </a:solidFill>
              </a:rPr>
              <a:t>More urban, higher crime rate </a:t>
            </a:r>
            <a:r>
              <a:rPr lang="en" sz="1800">
                <a:solidFill>
                  <a:schemeClr val="dk1"/>
                </a:solidFill>
              </a:rPr>
              <a:t>→ Motivation</a:t>
            </a:r>
            <a:endParaRPr sz="18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Will tie in to many, if not all of the </a:t>
            </a:r>
            <a:r>
              <a:rPr lang="en" sz="2000" b="1">
                <a:solidFill>
                  <a:schemeClr val="dk1"/>
                </a:solidFill>
              </a:rPr>
              <a:t>following factors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9247970" y="16125326"/>
            <a:ext cx="64566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BIS/BAS </a:t>
            </a:r>
            <a:endParaRPr sz="24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b="1">
                <a:solidFill>
                  <a:schemeClr val="dk1"/>
                </a:solidFill>
              </a:rPr>
              <a:t>Predicted </a:t>
            </a:r>
            <a:r>
              <a:rPr lang="en" sz="2200">
                <a:solidFill>
                  <a:schemeClr val="dk1"/>
                </a:solidFill>
              </a:rPr>
              <a:t>Correlations with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BAS Drive 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BAS Fun Seeking 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BAS Reward Responsiveness</a:t>
            </a:r>
            <a:endParaRPr sz="2200">
              <a:solidFill>
                <a:schemeClr val="dk1"/>
              </a:solidFill>
            </a:endParaRPr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Rewards and goals</a:t>
            </a:r>
            <a:r>
              <a:rPr lang="en" sz="2200" b="1">
                <a:solidFill>
                  <a:schemeClr val="dk1"/>
                </a:solidFill>
              </a:rPr>
              <a:t> relate to crime </a:t>
            </a:r>
            <a:endParaRPr sz="2200" b="1">
              <a:solidFill>
                <a:schemeClr val="dk1"/>
              </a:solidFill>
            </a:endParaRPr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 b="1">
                <a:solidFill>
                  <a:schemeClr val="dk1"/>
                </a:solidFill>
              </a:rPr>
              <a:t>“Thrill” </a:t>
            </a:r>
            <a:endParaRPr sz="22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9384075" y="19807950"/>
            <a:ext cx="10285800" cy="18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My friends and family 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Ms. Rinaldo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My mentor, Dr. Gorlin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896475" y="912100"/>
            <a:ext cx="659400" cy="431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3" descr="logo.p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65963" y="32120700"/>
            <a:ext cx="19335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896475" y="31997700"/>
            <a:ext cx="39747299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poster was designed by </a:t>
            </a:r>
            <a:r>
              <a:rPr lang="en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FPPT</a:t>
            </a:r>
            <a:r>
              <a:rPr lang="en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500125" y="1438150"/>
            <a:ext cx="36351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</a:t>
            </a:r>
            <a:r>
              <a:rPr lang="en" sz="7200"/>
              <a:t>LOGO</a:t>
            </a:r>
            <a:r>
              <a:rPr lang="en" sz="7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HERE</a:t>
            </a:r>
            <a:endParaRPr sz="7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973025" y="6671450"/>
            <a:ext cx="6780600" cy="43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u="sng">
                <a:solidFill>
                  <a:srgbClr val="434343"/>
                </a:solidFill>
              </a:rPr>
              <a:t>Personality</a:t>
            </a:r>
            <a:endParaRPr sz="2400" i="1" u="sng">
              <a:solidFill>
                <a:srgbClr val="434343"/>
              </a:solidFill>
            </a:endParaRPr>
          </a:p>
          <a:p>
            <a:pPr marL="9144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Psycho-Social </a:t>
            </a:r>
            <a:r>
              <a:rPr lang="en" sz="2400">
                <a:solidFill>
                  <a:schemeClr val="dk1"/>
                </a:solidFill>
              </a:rPr>
              <a:t>aspects of an individual </a:t>
            </a:r>
            <a:endParaRPr sz="2200">
              <a:solidFill>
                <a:schemeClr val="dk1"/>
              </a:solidFill>
            </a:endParaRPr>
          </a:p>
          <a:p>
            <a:pPr marL="9144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“</a:t>
            </a:r>
            <a:r>
              <a:rPr lang="en" sz="2400" b="1">
                <a:solidFill>
                  <a:schemeClr val="dk1"/>
                </a:solidFill>
              </a:rPr>
              <a:t>Criminal Personality</a:t>
            </a:r>
            <a:r>
              <a:rPr lang="en" sz="2400">
                <a:solidFill>
                  <a:schemeClr val="dk1"/>
                </a:solidFill>
              </a:rPr>
              <a:t>” </a:t>
            </a:r>
            <a:r>
              <a:rPr lang="en" sz="2400" baseline="30000">
                <a:solidFill>
                  <a:schemeClr val="dk1"/>
                </a:solidFill>
              </a:rPr>
              <a:t>21</a:t>
            </a:r>
            <a:endParaRPr sz="2200">
              <a:solidFill>
                <a:schemeClr val="dk1"/>
              </a:solidFill>
            </a:endParaRPr>
          </a:p>
          <a:p>
            <a:pPr marL="13716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i="1">
                <a:solidFill>
                  <a:schemeClr val="dk1"/>
                </a:solidFill>
              </a:rPr>
              <a:t>Inside the Criminal Mind - </a:t>
            </a:r>
            <a:r>
              <a:rPr lang="en" sz="1700">
                <a:solidFill>
                  <a:schemeClr val="dk1"/>
                </a:solidFill>
              </a:rPr>
              <a:t>Samenow</a:t>
            </a:r>
            <a:endParaRPr sz="1700">
              <a:solidFill>
                <a:schemeClr val="dk1"/>
              </a:solidFill>
            </a:endParaRPr>
          </a:p>
          <a:p>
            <a:pPr marL="18288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Sneaky </a:t>
            </a:r>
            <a:endParaRPr sz="2000">
              <a:solidFill>
                <a:schemeClr val="dk1"/>
              </a:solidFill>
            </a:endParaRPr>
          </a:p>
          <a:p>
            <a:pPr marL="18288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Manipulative </a:t>
            </a:r>
            <a:endParaRPr sz="2000">
              <a:solidFill>
                <a:schemeClr val="dk1"/>
              </a:solidFill>
            </a:endParaRPr>
          </a:p>
          <a:p>
            <a:pPr marL="18288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Self-Centered </a:t>
            </a:r>
            <a:endParaRPr sz="2000">
              <a:solidFill>
                <a:schemeClr val="dk1"/>
              </a:solidFill>
            </a:endParaRPr>
          </a:p>
          <a:p>
            <a:pPr marL="9144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Traits → Assessments </a:t>
            </a:r>
            <a:endParaRPr sz="2400" b="1">
              <a:solidFill>
                <a:schemeClr val="dk1"/>
              </a:solidFill>
            </a:endParaRPr>
          </a:p>
          <a:p>
            <a:pPr marL="13716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Big Five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300">
              <a:solidFill>
                <a:schemeClr val="dk1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13925" y="11062650"/>
            <a:ext cx="6780600" cy="29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i="1" u="sng">
                <a:solidFill>
                  <a:srgbClr val="434343"/>
                </a:solidFill>
              </a:rPr>
              <a:t>Motivation</a:t>
            </a:r>
            <a:endParaRPr sz="2400" i="1" u="sng">
              <a:solidFill>
                <a:srgbClr val="434343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 b="1">
                <a:solidFill>
                  <a:schemeClr val="dk1"/>
                </a:solidFill>
              </a:rPr>
              <a:t>Values</a:t>
            </a:r>
            <a:r>
              <a:rPr lang="en" sz="2200">
                <a:solidFill>
                  <a:schemeClr val="dk1"/>
                </a:solidFill>
              </a:rPr>
              <a:t> of a person</a:t>
            </a:r>
            <a:endParaRPr sz="22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b="1">
                <a:solidFill>
                  <a:schemeClr val="dk1"/>
                </a:solidFill>
              </a:rPr>
              <a:t>Drives</a:t>
            </a:r>
            <a:r>
              <a:rPr lang="en" sz="2200">
                <a:solidFill>
                  <a:schemeClr val="dk1"/>
                </a:solidFill>
              </a:rPr>
              <a:t> them 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Difficult concept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 b="1">
                <a:solidFill>
                  <a:schemeClr val="dk1"/>
                </a:solidFill>
              </a:rPr>
              <a:t>Subjective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10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 b="1">
                <a:solidFill>
                  <a:schemeClr val="dk1"/>
                </a:solidFill>
              </a:rPr>
              <a:t>Schwartz Theory of Basic Values</a:t>
            </a:r>
            <a:r>
              <a:rPr lang="en" sz="2200" baseline="30000">
                <a:solidFill>
                  <a:schemeClr val="dk1"/>
                </a:solidFill>
              </a:rPr>
              <a:t>24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Divided into different </a:t>
            </a:r>
            <a:r>
              <a:rPr lang="en" sz="2200" b="1">
                <a:solidFill>
                  <a:schemeClr val="dk1"/>
                </a:solidFill>
              </a:rPr>
              <a:t>motivational types</a:t>
            </a:r>
            <a:r>
              <a:rPr lang="en" sz="2200">
                <a:solidFill>
                  <a:schemeClr val="dk1"/>
                </a:solidFill>
              </a:rPr>
              <a:t> </a:t>
            </a:r>
            <a:r>
              <a:rPr lang="en" sz="2200" baseline="30000">
                <a:solidFill>
                  <a:schemeClr val="dk1"/>
                </a:solidFill>
              </a:rPr>
              <a:t>25, 27 </a:t>
            </a:r>
            <a:endParaRPr sz="2200" baseline="30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913925" y="14251750"/>
            <a:ext cx="6780600" cy="3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i="1">
                <a:solidFill>
                  <a:srgbClr val="434343"/>
                </a:solidFill>
              </a:rPr>
              <a:t>Impulsivity</a:t>
            </a:r>
            <a:endParaRPr sz="2400" i="1">
              <a:solidFill>
                <a:srgbClr val="434343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lang="en" sz="2300" b="1">
                <a:solidFill>
                  <a:schemeClr val="dk1"/>
                </a:solidFill>
              </a:rPr>
              <a:t>Rash decisions</a:t>
            </a:r>
            <a:r>
              <a:rPr lang="en" sz="2300">
                <a:solidFill>
                  <a:schemeClr val="dk1"/>
                </a:solidFill>
              </a:rPr>
              <a:t> with little thought </a:t>
            </a:r>
            <a:r>
              <a:rPr lang="en" sz="2300" baseline="30000">
                <a:solidFill>
                  <a:schemeClr val="dk1"/>
                </a:solidFill>
              </a:rPr>
              <a:t>10, 15 </a:t>
            </a:r>
            <a:endParaRPr sz="23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Neurological causes</a:t>
            </a:r>
            <a:endParaRPr sz="22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■"/>
            </a:pPr>
            <a:r>
              <a:rPr lang="en" sz="2000">
                <a:solidFill>
                  <a:schemeClr val="dk1"/>
                </a:solidFill>
              </a:rPr>
              <a:t>Caused by </a:t>
            </a:r>
            <a:r>
              <a:rPr lang="en" sz="2000" b="1">
                <a:solidFill>
                  <a:schemeClr val="dk1"/>
                </a:solidFill>
              </a:rPr>
              <a:t>triggers</a:t>
            </a:r>
            <a:endParaRPr sz="2100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lang="en" sz="2300">
                <a:solidFill>
                  <a:schemeClr val="dk1"/>
                </a:solidFill>
              </a:rPr>
              <a:t>Connection to personality </a:t>
            </a:r>
            <a:r>
              <a:rPr lang="en" sz="2300" baseline="30000">
                <a:solidFill>
                  <a:schemeClr val="dk1"/>
                </a:solidFill>
              </a:rPr>
              <a:t>31</a:t>
            </a:r>
            <a:endParaRPr sz="1900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lang="en" sz="2300" b="1">
                <a:solidFill>
                  <a:schemeClr val="dk1"/>
                </a:solidFill>
              </a:rPr>
              <a:t>Avoidance</a:t>
            </a:r>
            <a:r>
              <a:rPr lang="en" sz="2300">
                <a:solidFill>
                  <a:schemeClr val="dk1"/>
                </a:solidFill>
              </a:rPr>
              <a:t> or inappropriate </a:t>
            </a:r>
            <a:r>
              <a:rPr lang="en" sz="2300" b="1">
                <a:solidFill>
                  <a:schemeClr val="dk1"/>
                </a:solidFill>
              </a:rPr>
              <a:t>behavior </a:t>
            </a:r>
            <a:r>
              <a:rPr lang="en" sz="2300">
                <a:solidFill>
                  <a:schemeClr val="dk1"/>
                </a:solidFill>
              </a:rPr>
              <a:t>based on </a:t>
            </a:r>
            <a:r>
              <a:rPr lang="en" sz="2300" b="1">
                <a:solidFill>
                  <a:schemeClr val="dk1"/>
                </a:solidFill>
              </a:rPr>
              <a:t>environment</a:t>
            </a:r>
            <a:endParaRPr sz="2300" b="1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lang="en" sz="2300">
                <a:solidFill>
                  <a:schemeClr val="dk1"/>
                </a:solidFill>
              </a:rPr>
              <a:t>Can lead to a </a:t>
            </a:r>
            <a:r>
              <a:rPr lang="en" sz="2300" b="1">
                <a:solidFill>
                  <a:schemeClr val="dk1"/>
                </a:solidFill>
              </a:rPr>
              <a:t>dangerous lifestyle</a:t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7973025" y="11062650"/>
            <a:ext cx="6780600" cy="23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i="1" u="sng">
                <a:solidFill>
                  <a:srgbClr val="434343"/>
                </a:solidFill>
              </a:rPr>
              <a:t>Self-Esteem</a:t>
            </a:r>
            <a:r>
              <a:rPr lang="en" sz="2400" u="sng">
                <a:solidFill>
                  <a:srgbClr val="434343"/>
                </a:solidFill>
              </a:rPr>
              <a:t> </a:t>
            </a:r>
            <a:endParaRPr sz="2400" u="sng">
              <a:solidFill>
                <a:srgbClr val="434343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 b="1">
                <a:solidFill>
                  <a:schemeClr val="dk1"/>
                </a:solidFill>
              </a:rPr>
              <a:t>Opinion </a:t>
            </a:r>
            <a:r>
              <a:rPr lang="en" sz="2300">
                <a:solidFill>
                  <a:schemeClr val="dk1"/>
                </a:solidFill>
              </a:rPr>
              <a:t>and </a:t>
            </a:r>
            <a:r>
              <a:rPr lang="en" sz="2300" b="1">
                <a:solidFill>
                  <a:schemeClr val="dk1"/>
                </a:solidFill>
              </a:rPr>
              <a:t>view </a:t>
            </a:r>
            <a:r>
              <a:rPr lang="en" sz="2300">
                <a:solidFill>
                  <a:schemeClr val="dk1"/>
                </a:solidFill>
              </a:rPr>
              <a:t>of oneself</a:t>
            </a:r>
            <a:endParaRPr sz="2300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>
                <a:solidFill>
                  <a:schemeClr val="dk1"/>
                </a:solidFill>
              </a:rPr>
              <a:t>Could be viewed as </a:t>
            </a:r>
            <a:r>
              <a:rPr lang="en" sz="2300" b="1">
                <a:solidFill>
                  <a:schemeClr val="dk1"/>
                </a:solidFill>
              </a:rPr>
              <a:t>facet of personality</a:t>
            </a:r>
            <a:endParaRPr sz="2300" b="1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>
                <a:solidFill>
                  <a:schemeClr val="dk1"/>
                </a:solidFill>
              </a:rPr>
              <a:t>Criminals shown to have </a:t>
            </a:r>
            <a:r>
              <a:rPr lang="en" sz="2300" b="1">
                <a:solidFill>
                  <a:schemeClr val="dk1"/>
                </a:solidFill>
              </a:rPr>
              <a:t>low</a:t>
            </a:r>
            <a:r>
              <a:rPr lang="en" sz="2300">
                <a:solidFill>
                  <a:schemeClr val="dk1"/>
                </a:solidFill>
              </a:rPr>
              <a:t> and </a:t>
            </a:r>
            <a:r>
              <a:rPr lang="en" sz="2300" b="1">
                <a:solidFill>
                  <a:schemeClr val="dk1"/>
                </a:solidFill>
              </a:rPr>
              <a:t>high</a:t>
            </a:r>
            <a:endParaRPr sz="2300" b="1">
              <a:solidFill>
                <a:schemeClr val="dk1"/>
              </a:solidFill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</a:pPr>
            <a:r>
              <a:rPr lang="en" sz="2300" b="1">
                <a:solidFill>
                  <a:schemeClr val="dk1"/>
                </a:solidFill>
              </a:rPr>
              <a:t>Low seems more common</a:t>
            </a:r>
            <a:endParaRPr sz="2300" b="1">
              <a:solidFill>
                <a:schemeClr val="dk1"/>
              </a:solidFill>
            </a:endParaRPr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■"/>
            </a:pPr>
            <a:r>
              <a:rPr lang="en" sz="2300">
                <a:solidFill>
                  <a:schemeClr val="dk1"/>
                </a:solidFill>
              </a:rPr>
              <a:t>Low &amp; High SE seen in criminals</a:t>
            </a:r>
            <a:r>
              <a:rPr lang="en" sz="2300" baseline="30000">
                <a:solidFill>
                  <a:schemeClr val="dk1"/>
                </a:solidFill>
              </a:rPr>
              <a:t>1, 13, 1</a:t>
            </a:r>
            <a:r>
              <a:rPr lang="en" sz="2300">
                <a:solidFill>
                  <a:schemeClr val="dk1"/>
                </a:solidFill>
              </a:rPr>
              <a:t> </a:t>
            </a:r>
            <a:endParaRPr sz="2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7973025" y="14251750"/>
            <a:ext cx="6780600" cy="3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>
                <a:solidFill>
                  <a:srgbClr val="434343"/>
                </a:solidFill>
              </a:rPr>
              <a:t>Personal Background</a:t>
            </a:r>
            <a:endParaRPr sz="2400" i="1">
              <a:solidFill>
                <a:srgbClr val="434343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Where </a:t>
            </a:r>
            <a:r>
              <a:rPr lang="en" sz="2400">
                <a:solidFill>
                  <a:schemeClr val="dk1"/>
                </a:solidFill>
              </a:rPr>
              <a:t>and</a:t>
            </a:r>
            <a:r>
              <a:rPr lang="en" sz="2400" b="1">
                <a:solidFill>
                  <a:schemeClr val="dk1"/>
                </a:solidFill>
              </a:rPr>
              <a:t> how </a:t>
            </a:r>
            <a:r>
              <a:rPr lang="en" sz="2400">
                <a:solidFill>
                  <a:schemeClr val="dk1"/>
                </a:solidFill>
              </a:rPr>
              <a:t>someone </a:t>
            </a:r>
            <a:r>
              <a:rPr lang="en" sz="2400" b="1">
                <a:solidFill>
                  <a:schemeClr val="dk1"/>
                </a:solidFill>
              </a:rPr>
              <a:t>lived/lives </a:t>
            </a:r>
            <a:endParaRPr sz="2400" b="1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Includes: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 b="1">
                <a:solidFill>
                  <a:schemeClr val="dk1"/>
                </a:solidFill>
              </a:rPr>
              <a:t>Locations</a:t>
            </a:r>
            <a:endParaRPr sz="2400" b="1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 b="1">
                <a:solidFill>
                  <a:schemeClr val="dk1"/>
                </a:solidFill>
              </a:rPr>
              <a:t>Family </a:t>
            </a:r>
            <a:endParaRPr sz="2400" b="1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 b="1">
                <a:solidFill>
                  <a:schemeClr val="dk1"/>
                </a:solidFill>
              </a:rPr>
              <a:t>Friends</a:t>
            </a:r>
            <a:endParaRPr sz="2400" b="1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 b="1">
                <a:solidFill>
                  <a:schemeClr val="dk1"/>
                </a:solidFill>
              </a:rPr>
              <a:t>Past experiences </a:t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4139600" y="18390350"/>
            <a:ext cx="8084400" cy="26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i="1"/>
              <a:t>Criminality</a:t>
            </a:r>
            <a:endParaRPr sz="23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Simple definition: one who breaks the law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Crime Severity</a:t>
            </a:r>
            <a:r>
              <a:rPr lang="en" sz="2400">
                <a:solidFill>
                  <a:schemeClr val="dk1"/>
                </a:solidFill>
              </a:rPr>
              <a:t>: Different </a:t>
            </a:r>
            <a:r>
              <a:rPr lang="en" sz="2400" b="1">
                <a:solidFill>
                  <a:schemeClr val="dk1"/>
                </a:solidFill>
              </a:rPr>
              <a:t>types</a:t>
            </a:r>
            <a:r>
              <a:rPr lang="en" sz="2400">
                <a:solidFill>
                  <a:schemeClr val="dk1"/>
                </a:solidFill>
              </a:rPr>
              <a:t> of crime</a:t>
            </a:r>
            <a:endParaRPr sz="24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Piracy vs. Homicide</a:t>
            </a:r>
            <a:endParaRPr sz="22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Frequency</a:t>
            </a:r>
            <a:r>
              <a:rPr lang="en" sz="2400">
                <a:solidFill>
                  <a:schemeClr val="dk1"/>
                </a:solidFill>
              </a:rPr>
              <a:t>: </a:t>
            </a:r>
            <a:r>
              <a:rPr lang="en" sz="2400" b="1">
                <a:solidFill>
                  <a:schemeClr val="dk1"/>
                </a:solidFill>
              </a:rPr>
              <a:t>Amount</a:t>
            </a:r>
            <a:r>
              <a:rPr lang="en" sz="2400">
                <a:solidFill>
                  <a:schemeClr val="dk1"/>
                </a:solidFill>
              </a:rPr>
              <a:t> of crimes committed</a:t>
            </a:r>
            <a:endParaRPr sz="24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b="1">
                <a:solidFill>
                  <a:schemeClr val="dk1"/>
                </a:solidFill>
              </a:rPr>
              <a:t>Recidivism</a:t>
            </a:r>
            <a:r>
              <a:rPr lang="en" sz="2200">
                <a:solidFill>
                  <a:schemeClr val="dk1"/>
                </a:solidFill>
              </a:rPr>
              <a:t>: Recommitting, usually after incarceration</a:t>
            </a:r>
            <a:endParaRPr sz="2300"/>
          </a:p>
        </p:txBody>
      </p:sp>
      <p:sp>
        <p:nvSpPr>
          <p:cNvPr id="79" name="Google Shape;79;p13"/>
          <p:cNvSpPr txBox="1"/>
          <p:nvPr/>
        </p:nvSpPr>
        <p:spPr>
          <a:xfrm>
            <a:off x="896450" y="21991825"/>
            <a:ext cx="6780600" cy="6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i="1" u="sng"/>
              <a:t>Personality</a:t>
            </a:r>
            <a:endParaRPr sz="2300" u="sng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“Criminal Personality” Observed &amp; Theorized - Samenow (1984) </a:t>
            </a:r>
            <a:endParaRPr sz="23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lang="en" sz="1900">
                <a:solidFill>
                  <a:schemeClr val="dk1"/>
                </a:solidFill>
              </a:rPr>
              <a:t>Theoretically more</a:t>
            </a:r>
            <a:endParaRPr sz="1900">
              <a:solidFill>
                <a:schemeClr val="dk1"/>
              </a:solidFill>
            </a:endParaRPr>
          </a:p>
          <a:p>
            <a:pPr marL="182880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tillium Web"/>
              <a:buChar char="●"/>
            </a:pPr>
            <a:r>
              <a:rPr lang="en" sz="1900" b="1">
                <a:solidFill>
                  <a:schemeClr val="dk1"/>
                </a:solidFill>
              </a:rPr>
              <a:t>Manipulative</a:t>
            </a:r>
            <a:endParaRPr sz="1900">
              <a:solidFill>
                <a:schemeClr val="dk1"/>
              </a:solidFill>
            </a:endParaRPr>
          </a:p>
          <a:p>
            <a:pPr marL="182880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tillium Web"/>
              <a:buChar char="●"/>
            </a:pPr>
            <a:r>
              <a:rPr lang="en" sz="1900" b="1">
                <a:solidFill>
                  <a:schemeClr val="dk1"/>
                </a:solidFill>
              </a:rPr>
              <a:t>Self-centered</a:t>
            </a:r>
            <a:endParaRPr sz="1900">
              <a:solidFill>
                <a:schemeClr val="dk1"/>
              </a:solidFill>
            </a:endParaRPr>
          </a:p>
          <a:p>
            <a:pPr marL="182880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tillium Web"/>
              <a:buChar char="●"/>
            </a:pPr>
            <a:r>
              <a:rPr lang="en" sz="1900" b="1">
                <a:solidFill>
                  <a:schemeClr val="dk1"/>
                </a:solidFill>
              </a:rPr>
              <a:t>Sneaky</a:t>
            </a:r>
            <a:r>
              <a:rPr lang="en" sz="1900">
                <a:solidFill>
                  <a:schemeClr val="dk1"/>
                </a:solidFill>
              </a:rPr>
              <a:t> </a:t>
            </a:r>
            <a:endParaRPr sz="1900">
              <a:solidFill>
                <a:schemeClr val="dk1"/>
              </a:solidFill>
            </a:endParaRPr>
          </a:p>
          <a:p>
            <a:pPr marL="18288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Than the average person</a:t>
            </a:r>
            <a:r>
              <a:rPr lang="en" sz="2300">
                <a:solidFill>
                  <a:schemeClr val="dk1"/>
                </a:solidFill>
              </a:rPr>
              <a:t> </a:t>
            </a:r>
            <a:endParaRPr sz="2300">
              <a:solidFill>
                <a:schemeClr val="dk1"/>
              </a:solidFill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tillium Web"/>
              <a:buChar char="○"/>
            </a:pPr>
            <a:r>
              <a:rPr lang="en" sz="2300" b="1">
                <a:solidFill>
                  <a:schemeClr val="dk1"/>
                </a:solidFill>
              </a:rPr>
              <a:t>Big Five Differences</a:t>
            </a:r>
            <a:r>
              <a:rPr lang="en" sz="2300">
                <a:solidFill>
                  <a:schemeClr val="dk1"/>
                </a:solidFill>
              </a:rPr>
              <a:t> in criminals</a:t>
            </a:r>
            <a:r>
              <a:rPr lang="en" sz="2300" baseline="30000">
                <a:solidFill>
                  <a:schemeClr val="dk1"/>
                </a:solidFill>
              </a:rPr>
              <a:t>9</a:t>
            </a:r>
            <a:endParaRPr sz="2300" baseline="30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van Dam et al. (2005)</a:t>
            </a:r>
            <a:endParaRPr sz="2000">
              <a:solidFill>
                <a:schemeClr val="dk1"/>
              </a:solidFill>
            </a:endParaRPr>
          </a:p>
          <a:p>
            <a:pPr marL="182880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●"/>
            </a:pPr>
            <a:r>
              <a:rPr lang="en" sz="2000" b="1">
                <a:solidFill>
                  <a:schemeClr val="dk1"/>
                </a:solidFill>
              </a:rPr>
              <a:t>Conscientiousness</a:t>
            </a:r>
            <a:r>
              <a:rPr lang="en" sz="2000">
                <a:solidFill>
                  <a:schemeClr val="dk1"/>
                </a:solidFill>
              </a:rPr>
              <a:t> (↑)</a:t>
            </a:r>
            <a:endParaRPr sz="2000">
              <a:solidFill>
                <a:schemeClr val="dk1"/>
              </a:solidFill>
            </a:endParaRPr>
          </a:p>
          <a:p>
            <a:pPr marL="182880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●"/>
            </a:pPr>
            <a:r>
              <a:rPr lang="en" sz="2000" b="1">
                <a:solidFill>
                  <a:schemeClr val="dk1"/>
                </a:solidFill>
              </a:rPr>
              <a:t>Agreeableness </a:t>
            </a:r>
            <a:r>
              <a:rPr lang="en" sz="2000">
                <a:solidFill>
                  <a:schemeClr val="dk1"/>
                </a:solidFill>
              </a:rPr>
              <a:t>(</a:t>
            </a:r>
            <a:r>
              <a:rPr lang="en" sz="2000" b="1">
                <a:solidFill>
                  <a:schemeClr val="dk1"/>
                </a:solidFill>
              </a:rPr>
              <a:t>↓</a:t>
            </a:r>
            <a:r>
              <a:rPr lang="en" sz="2000">
                <a:solidFill>
                  <a:schemeClr val="dk1"/>
                </a:solidFill>
              </a:rPr>
              <a:t>)</a:t>
            </a:r>
            <a:endParaRPr sz="2000">
              <a:solidFill>
                <a:schemeClr val="dk1"/>
              </a:solidFill>
            </a:endParaRPr>
          </a:p>
          <a:p>
            <a:pPr marL="182880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●"/>
            </a:pPr>
            <a:r>
              <a:rPr lang="en" sz="2000" b="1">
                <a:solidFill>
                  <a:schemeClr val="dk1"/>
                </a:solidFill>
              </a:rPr>
              <a:t>Openness </a:t>
            </a:r>
            <a:r>
              <a:rPr lang="en" sz="2000">
                <a:solidFill>
                  <a:schemeClr val="dk1"/>
                </a:solidFill>
              </a:rPr>
              <a:t>(</a:t>
            </a:r>
            <a:r>
              <a:rPr lang="en" sz="2000" b="1">
                <a:solidFill>
                  <a:schemeClr val="dk1"/>
                </a:solidFill>
              </a:rPr>
              <a:t>↓</a:t>
            </a:r>
            <a:r>
              <a:rPr lang="en" sz="2000">
                <a:solidFill>
                  <a:schemeClr val="dk1"/>
                </a:solidFill>
              </a:rPr>
              <a:t>) </a:t>
            </a: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i="1" u="sng">
                <a:solidFill>
                  <a:schemeClr val="dk1"/>
                </a:solidFill>
              </a:rPr>
              <a:t>Motivation</a:t>
            </a:r>
            <a:endParaRPr sz="2300" i="1" u="sng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2000" b="1">
                <a:solidFill>
                  <a:schemeClr val="dk1"/>
                </a:solidFill>
              </a:rPr>
              <a:t>High-crime country</a:t>
            </a:r>
            <a:r>
              <a:rPr lang="en" sz="1700" b="1">
                <a:solidFill>
                  <a:schemeClr val="dk1"/>
                </a:solidFill>
              </a:rPr>
              <a:t> </a:t>
            </a:r>
            <a:r>
              <a:rPr lang="en" sz="1700">
                <a:solidFill>
                  <a:schemeClr val="dk1"/>
                </a:solidFill>
              </a:rPr>
              <a:t>(Russia, Ukraine, Greece)</a:t>
            </a:r>
            <a:r>
              <a:rPr lang="en" sz="2000">
                <a:solidFill>
                  <a:schemeClr val="dk1"/>
                </a:solidFill>
              </a:rPr>
              <a:t> → </a:t>
            </a:r>
            <a:endParaRPr sz="20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more </a:t>
            </a:r>
            <a:r>
              <a:rPr lang="en" sz="2000" b="1">
                <a:solidFill>
                  <a:schemeClr val="dk1"/>
                </a:solidFill>
              </a:rPr>
              <a:t>motivation </a:t>
            </a:r>
            <a:r>
              <a:rPr lang="en" sz="2000">
                <a:solidFill>
                  <a:schemeClr val="dk1"/>
                </a:solidFill>
              </a:rPr>
              <a:t>to commit</a:t>
            </a:r>
            <a:r>
              <a:rPr lang="en" sz="2000" baseline="30000">
                <a:solidFill>
                  <a:schemeClr val="dk1"/>
                </a:solidFill>
              </a:rPr>
              <a:t>2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 Antonaccio et. al (2011) </a:t>
            </a:r>
            <a:endParaRPr sz="2000">
              <a:solidFill>
                <a:schemeClr val="dk1"/>
              </a:solidFill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</a:pPr>
            <a:r>
              <a:rPr lang="en" sz="2000">
                <a:solidFill>
                  <a:schemeClr val="dk1"/>
                </a:solidFill>
              </a:rPr>
              <a:t>Connection to </a:t>
            </a:r>
            <a:r>
              <a:rPr lang="en" sz="2000" b="1">
                <a:solidFill>
                  <a:schemeClr val="dk1"/>
                </a:solidFill>
              </a:rPr>
              <a:t>personal background</a:t>
            </a:r>
            <a:endParaRPr sz="2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</p:txBody>
      </p:sp>
      <p:pic>
        <p:nvPicPr>
          <p:cNvPr id="80" name="Google Shape;80;p13"/>
          <p:cNvPicPr preferRelativeResize="0"/>
          <p:nvPr/>
        </p:nvPicPr>
        <p:blipFill rotWithShape="1">
          <a:blip r:embed="rId6">
            <a:alphaModFix/>
          </a:blip>
          <a:srcRect l="33278" t="52978" r="37980" b="23309"/>
          <a:stretch/>
        </p:blipFill>
        <p:spPr>
          <a:xfrm>
            <a:off x="8983363" y="24183185"/>
            <a:ext cx="4460475" cy="2068940"/>
          </a:xfrm>
          <a:prstGeom prst="rect">
            <a:avLst/>
          </a:prstGeom>
          <a:noFill/>
          <a:ln w="9525" cap="flat" cmpd="sng">
            <a:solidFill>
              <a:srgbClr val="0C343D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1" name="Google Shape;81;p13"/>
          <p:cNvSpPr/>
          <p:nvPr/>
        </p:nvSpPr>
        <p:spPr>
          <a:xfrm>
            <a:off x="11520200" y="24858198"/>
            <a:ext cx="548400" cy="768900"/>
          </a:xfrm>
          <a:prstGeom prst="rect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12595525" y="24858248"/>
            <a:ext cx="548400" cy="768900"/>
          </a:xfrm>
          <a:prstGeom prst="rect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 txBox="1"/>
          <p:nvPr/>
        </p:nvSpPr>
        <p:spPr>
          <a:xfrm>
            <a:off x="7677050" y="26678050"/>
            <a:ext cx="7073100" cy="25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i="1" u="sng">
                <a:solidFill>
                  <a:schemeClr val="dk1"/>
                </a:solidFill>
              </a:rPr>
              <a:t>Self Esteem</a:t>
            </a:r>
            <a:endParaRPr sz="2200" i="1" u="sng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200" b="1">
                <a:solidFill>
                  <a:schemeClr val="dk1"/>
                </a:solidFill>
              </a:rPr>
              <a:t>Low SE</a:t>
            </a:r>
            <a:r>
              <a:rPr lang="en" sz="2200">
                <a:solidFill>
                  <a:schemeClr val="dk1"/>
                </a:solidFill>
              </a:rPr>
              <a:t> early in life - </a:t>
            </a:r>
            <a:r>
              <a:rPr lang="en" sz="2200" b="1">
                <a:solidFill>
                  <a:schemeClr val="dk1"/>
                </a:solidFill>
              </a:rPr>
              <a:t>more likely</a:t>
            </a:r>
            <a:r>
              <a:rPr lang="en" sz="2200">
                <a:solidFill>
                  <a:schemeClr val="dk1"/>
                </a:solidFill>
              </a:rPr>
              <a:t> to commit</a:t>
            </a:r>
            <a:r>
              <a:rPr lang="en" sz="2200" baseline="30000">
                <a:solidFill>
                  <a:schemeClr val="dk1"/>
                </a:solidFill>
              </a:rPr>
              <a:t>26 </a:t>
            </a:r>
            <a:endParaRPr sz="2200" baseline="30000">
              <a:solidFill>
                <a:schemeClr val="dk1"/>
              </a:solidFill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1800">
                <a:solidFill>
                  <a:schemeClr val="dk1"/>
                </a:solidFill>
              </a:rPr>
              <a:t>Trzeniewski et al (2006)</a:t>
            </a:r>
            <a:endParaRPr sz="18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Evidence  of </a:t>
            </a:r>
            <a:r>
              <a:rPr lang="en" sz="2200" b="1">
                <a:solidFill>
                  <a:schemeClr val="dk1"/>
                </a:solidFill>
              </a:rPr>
              <a:t>low </a:t>
            </a:r>
            <a:r>
              <a:rPr lang="en" sz="2200">
                <a:solidFill>
                  <a:schemeClr val="dk1"/>
                </a:solidFill>
              </a:rPr>
              <a:t>and </a:t>
            </a:r>
            <a:r>
              <a:rPr lang="en" sz="2200" b="1">
                <a:solidFill>
                  <a:schemeClr val="dk1"/>
                </a:solidFill>
              </a:rPr>
              <a:t>high SE</a:t>
            </a:r>
            <a:r>
              <a:rPr lang="en" sz="2200">
                <a:solidFill>
                  <a:schemeClr val="dk1"/>
                </a:solidFill>
              </a:rPr>
              <a:t> in criminals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1600">
                <a:solidFill>
                  <a:schemeClr val="dk1"/>
                </a:solidFill>
              </a:rPr>
              <a:t>Not much literature connecting the two beyond that</a:t>
            </a:r>
            <a:endParaRPr sz="1600">
              <a:solidFill>
                <a:schemeClr val="dk1"/>
              </a:solidFill>
            </a:endParaRPr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Could be </a:t>
            </a:r>
            <a:r>
              <a:rPr lang="en" sz="1600" b="1">
                <a:solidFill>
                  <a:schemeClr val="dk1"/>
                </a:solidFill>
              </a:rPr>
              <a:t>case-by-case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4972125" y="18012650"/>
            <a:ext cx="7013400" cy="10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</a:rPr>
              <a:t>Participants</a:t>
            </a:r>
            <a:endParaRPr sz="2400" b="1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Voluntary Participation</a:t>
            </a:r>
            <a:endParaRPr sz="2400" b="1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Human Consent Form Signed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Non-Offenders &amp; Previous Offenders</a:t>
            </a:r>
            <a:endParaRPr sz="2400" b="1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Facebook Page 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Prisoners</a:t>
            </a:r>
            <a:endParaRPr sz="2400" b="1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Contacting </a:t>
            </a:r>
            <a:r>
              <a:rPr lang="en" sz="2200" b="1">
                <a:solidFill>
                  <a:schemeClr val="dk1"/>
                </a:solidFill>
              </a:rPr>
              <a:t>NY Prisons </a:t>
            </a:r>
            <a:endParaRPr sz="2200" b="1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 b="1">
                <a:solidFill>
                  <a:schemeClr val="dk1"/>
                </a:solidFill>
              </a:rPr>
              <a:t>Men </a:t>
            </a:r>
            <a:r>
              <a:rPr lang="en" sz="2200">
                <a:solidFill>
                  <a:schemeClr val="dk1"/>
                </a:solidFill>
              </a:rPr>
              <a:t>and </a:t>
            </a:r>
            <a:r>
              <a:rPr lang="en" sz="2200" b="1">
                <a:solidFill>
                  <a:schemeClr val="dk1"/>
                </a:solidFill>
              </a:rPr>
              <a:t>women’</a:t>
            </a:r>
            <a:r>
              <a:rPr lang="en" sz="2200">
                <a:solidFill>
                  <a:schemeClr val="dk1"/>
                </a:solidFill>
              </a:rPr>
              <a:t>s prisons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Different </a:t>
            </a:r>
            <a:r>
              <a:rPr lang="en" sz="2200" b="1">
                <a:solidFill>
                  <a:schemeClr val="dk1"/>
                </a:solidFill>
              </a:rPr>
              <a:t>security</a:t>
            </a:r>
            <a:r>
              <a:rPr lang="en" sz="2200">
                <a:solidFill>
                  <a:schemeClr val="dk1"/>
                </a:solidFill>
              </a:rPr>
              <a:t> → Different</a:t>
            </a:r>
            <a:r>
              <a:rPr lang="en" sz="2200" b="1">
                <a:solidFill>
                  <a:schemeClr val="dk1"/>
                </a:solidFill>
              </a:rPr>
              <a:t> severities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Personal Background Survey 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</a:rPr>
              <a:t>General Info</a:t>
            </a:r>
            <a:r>
              <a:rPr lang="en" sz="2400">
                <a:solidFill>
                  <a:schemeClr val="dk1"/>
                </a:solidFill>
              </a:rPr>
              <a:t>: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Age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Place(s) Lived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Childhood Experience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</a:rPr>
              <a:t>In-Depth Crime</a:t>
            </a:r>
            <a:r>
              <a:rPr lang="en" sz="2400">
                <a:solidFill>
                  <a:schemeClr val="dk1"/>
                </a:solidFill>
              </a:rPr>
              <a:t> Questions: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What Crimes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When committed </a:t>
            </a:r>
            <a:endParaRPr sz="2400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Circumstances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Self Esteem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Rosenberg Self-Esteem Scale </a:t>
            </a:r>
            <a:endParaRPr sz="2400" b="1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10-Item Survey </a:t>
            </a:r>
            <a:endParaRPr sz="22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1-4 Likert Scale 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874125" y="5923650"/>
            <a:ext cx="13902000" cy="628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22184425" y="18048775"/>
            <a:ext cx="6780600" cy="45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Survey 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Compilation </a:t>
            </a:r>
            <a:r>
              <a:rPr lang="en" sz="2400">
                <a:solidFill>
                  <a:schemeClr val="dk1"/>
                </a:solidFill>
              </a:rPr>
              <a:t>of other assessments:</a:t>
            </a:r>
            <a:endParaRPr sz="24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Personal Background</a:t>
            </a:r>
            <a:r>
              <a:rPr lang="en" sz="2000">
                <a:solidFill>
                  <a:schemeClr val="dk1"/>
                </a:solidFill>
              </a:rPr>
              <a:t> Survey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Big Five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 baseline="30000">
                <a:solidFill>
                  <a:schemeClr val="dk1"/>
                </a:solidFill>
              </a:rPr>
              <a:t>4, 5, 6, 11, 12, 14  </a:t>
            </a:r>
            <a:endParaRPr sz="2000" baseline="30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HEXACO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 baseline="30000">
                <a:solidFill>
                  <a:schemeClr val="dk1"/>
                </a:solidFill>
              </a:rPr>
              <a:t>3, 12 </a:t>
            </a:r>
            <a:endParaRPr sz="2000" baseline="30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Rosenberg </a:t>
            </a:r>
            <a:r>
              <a:rPr lang="en" sz="2000" b="1">
                <a:solidFill>
                  <a:schemeClr val="dk1"/>
                </a:solidFill>
              </a:rPr>
              <a:t>Self-Esteem</a:t>
            </a:r>
            <a:r>
              <a:rPr lang="en" sz="2000">
                <a:solidFill>
                  <a:schemeClr val="dk1"/>
                </a:solidFill>
              </a:rPr>
              <a:t> Scale </a:t>
            </a:r>
            <a:r>
              <a:rPr lang="en" sz="2000" baseline="30000">
                <a:solidFill>
                  <a:schemeClr val="dk1"/>
                </a:solidFill>
              </a:rPr>
              <a:t>7, 8, 9, 10, 13</a:t>
            </a:r>
            <a:endParaRPr sz="2000" baseline="30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UPPS-P </a:t>
            </a:r>
            <a:r>
              <a:rPr lang="en" sz="2000" b="1">
                <a:solidFill>
                  <a:schemeClr val="dk1"/>
                </a:solidFill>
              </a:rPr>
              <a:t>Impulsive</a:t>
            </a:r>
            <a:r>
              <a:rPr lang="en" sz="2000">
                <a:solidFill>
                  <a:schemeClr val="dk1"/>
                </a:solidFill>
              </a:rPr>
              <a:t> Behavior Scale </a:t>
            </a:r>
            <a:r>
              <a:rPr lang="en" sz="2000" baseline="30000">
                <a:solidFill>
                  <a:schemeClr val="dk1"/>
                </a:solidFill>
              </a:rPr>
              <a:t>31</a:t>
            </a:r>
            <a:endParaRPr sz="2000" baseline="30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BIS/BAS </a:t>
            </a:r>
            <a:r>
              <a:rPr lang="en" sz="2000" b="1">
                <a:solidFill>
                  <a:schemeClr val="dk1"/>
                </a:solidFill>
              </a:rPr>
              <a:t>Motivation </a:t>
            </a:r>
            <a:r>
              <a:rPr lang="en" sz="2000">
                <a:solidFill>
                  <a:schemeClr val="dk1"/>
                </a:solidFill>
              </a:rPr>
              <a:t>Assessment </a:t>
            </a:r>
            <a:r>
              <a:rPr lang="en" sz="2000" baseline="30000">
                <a:solidFill>
                  <a:schemeClr val="dk1"/>
                </a:solidFill>
              </a:rPr>
              <a:t>6, 28 </a:t>
            </a:r>
            <a:endParaRPr sz="2000" baseline="30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PVQ </a:t>
            </a:r>
            <a:r>
              <a:rPr lang="en" sz="2000" b="1">
                <a:solidFill>
                  <a:schemeClr val="dk1"/>
                </a:solidFill>
              </a:rPr>
              <a:t>Motivation</a:t>
            </a:r>
            <a:r>
              <a:rPr lang="en" sz="2000">
                <a:solidFill>
                  <a:schemeClr val="dk1"/>
                </a:solidFill>
              </a:rPr>
              <a:t> Assessment </a:t>
            </a:r>
            <a:r>
              <a:rPr lang="en" sz="2000" baseline="30000">
                <a:solidFill>
                  <a:schemeClr val="dk1"/>
                </a:solidFill>
              </a:rPr>
              <a:t>24, 25   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Personality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048874" y="5770675"/>
            <a:ext cx="41292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5000" b="1">
                <a:solidFill>
                  <a:srgbClr val="FFFFFF"/>
                </a:solidFill>
              </a:rPr>
              <a:t>Introduction</a:t>
            </a:r>
            <a:endParaRPr sz="5000" i="0" u="none" strike="noStrike" cap="none">
              <a:solidFill>
                <a:srgbClr val="FFFFFF"/>
              </a:solidFill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7505825" y="6527450"/>
            <a:ext cx="188700" cy="118629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 rot="5400000">
            <a:off x="7712500" y="7056775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 rot="5400000">
            <a:off x="7796775" y="3627700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 rot="5400000">
            <a:off x="7712500" y="11326400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7505825" y="26599150"/>
            <a:ext cx="188700" cy="53658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 rot="5400000">
            <a:off x="7817000" y="19678600"/>
            <a:ext cx="86700" cy="139278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4" name="Google Shape;9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849065" y="21286761"/>
            <a:ext cx="2729064" cy="26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903800" y="29253475"/>
            <a:ext cx="6584100" cy="23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i="1" u="sng">
                <a:solidFill>
                  <a:schemeClr val="dk1"/>
                </a:solidFill>
              </a:rPr>
              <a:t>Personal Background</a:t>
            </a:r>
            <a:endParaRPr sz="2300" i="1" u="sng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000">
                <a:solidFill>
                  <a:schemeClr val="dk1"/>
                </a:solidFill>
              </a:rPr>
              <a:t>High crime area → Motivation to commit 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Theorized exposure to crime → </a:t>
            </a:r>
            <a:endParaRPr sz="2000">
              <a:solidFill>
                <a:schemeClr val="dk1"/>
              </a:solidFill>
            </a:endParaRPr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more likely to commit</a:t>
            </a:r>
            <a:r>
              <a:rPr lang="en" sz="2000" baseline="30000">
                <a:solidFill>
                  <a:schemeClr val="dk1"/>
                </a:solidFill>
              </a:rPr>
              <a:t>21</a:t>
            </a:r>
            <a:endParaRPr sz="2000" baseline="30000">
              <a:solidFill>
                <a:schemeClr val="dk1"/>
              </a:solidFill>
            </a:endParaRPr>
          </a:p>
          <a:p>
            <a:pPr marL="182880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Samenow (1984)</a:t>
            </a:r>
            <a:endParaRPr sz="2000" baseline="30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Always </a:t>
            </a:r>
            <a:r>
              <a:rPr lang="en" sz="2000" b="1">
                <a:solidFill>
                  <a:schemeClr val="dk1"/>
                </a:solidFill>
              </a:rPr>
              <a:t>exceptions  </a:t>
            </a:r>
            <a:endParaRPr sz="20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Not enough </a:t>
            </a:r>
            <a:r>
              <a:rPr lang="en" sz="2000" b="1">
                <a:solidFill>
                  <a:schemeClr val="dk1"/>
                </a:solidFill>
              </a:rPr>
              <a:t>literature beyond speculation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7723463" y="29213950"/>
            <a:ext cx="7073100" cy="2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i="1" u="sng">
                <a:solidFill>
                  <a:schemeClr val="dk1"/>
                </a:solidFill>
              </a:rPr>
              <a:t>Impulsivity</a:t>
            </a:r>
            <a:endParaRPr sz="2200" i="1" u="sng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>
                <a:solidFill>
                  <a:schemeClr val="dk1"/>
                </a:solidFill>
              </a:rPr>
              <a:t>Well-studied</a:t>
            </a:r>
            <a:r>
              <a:rPr lang="en" sz="2000">
                <a:solidFill>
                  <a:schemeClr val="dk1"/>
                </a:solidFill>
              </a:rPr>
              <a:t> field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Many conclude </a:t>
            </a:r>
            <a:r>
              <a:rPr lang="en" sz="2000" b="1">
                <a:solidFill>
                  <a:schemeClr val="dk1"/>
                </a:solidFill>
              </a:rPr>
              <a:t>high impulsivity</a:t>
            </a:r>
            <a:endParaRPr sz="2000" b="1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Planned crimes?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Could be dependent on crime severity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 rot="5400000">
            <a:off x="7712500" y="22053163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871225" y="20996138"/>
            <a:ext cx="13902000" cy="628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896450" y="20855748"/>
            <a:ext cx="67806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5000" b="1">
                <a:solidFill>
                  <a:srgbClr val="FFFFFF"/>
                </a:solidFill>
              </a:rPr>
              <a:t>Literature Review</a:t>
            </a:r>
            <a:endParaRPr sz="5000" i="0" u="none" strike="noStrike" cap="none">
              <a:solidFill>
                <a:srgbClr val="FFFFFF"/>
              </a:solidFill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5019575" y="5770675"/>
            <a:ext cx="13879500" cy="9207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5029138" y="5821525"/>
            <a:ext cx="79167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5000" b="1">
                <a:solidFill>
                  <a:srgbClr val="0C343D"/>
                </a:solidFill>
                <a:latin typeface="Oswald"/>
                <a:ea typeface="Oswald"/>
                <a:cs typeface="Oswald"/>
                <a:sym typeface="Oswald"/>
              </a:rPr>
              <a:t>Gap in the Research</a:t>
            </a:r>
            <a:endParaRPr sz="5000" b="0" i="0" u="none" strike="noStrike" cap="none">
              <a:solidFill>
                <a:srgbClr val="0C343D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5019575" y="10446350"/>
            <a:ext cx="13879500" cy="9207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15032125" y="10446338"/>
            <a:ext cx="14589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" sz="5400" b="1">
                <a:solidFill>
                  <a:srgbClr val="0C343D"/>
                </a:solidFill>
                <a:latin typeface="Oswald"/>
                <a:ea typeface="Oswald"/>
                <a:cs typeface="Oswald"/>
                <a:sym typeface="Oswald"/>
              </a:rPr>
              <a:t>Goal</a:t>
            </a:r>
            <a:endParaRPr sz="1400" b="0" i="0" u="none" strike="noStrike" cap="none">
              <a:solidFill>
                <a:srgbClr val="0C343D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5019500" y="15903325"/>
            <a:ext cx="13879500" cy="9207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15032125" y="15912325"/>
            <a:ext cx="26121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" sz="5400" b="1">
                <a:solidFill>
                  <a:srgbClr val="0C343D"/>
                </a:solidFill>
                <a:latin typeface="Oswald"/>
                <a:ea typeface="Oswald"/>
                <a:cs typeface="Oswald"/>
                <a:sym typeface="Oswald"/>
              </a:rPr>
              <a:t>Methods</a:t>
            </a:r>
            <a:endParaRPr sz="1400" b="0" i="0" u="none" strike="noStrike" cap="none">
              <a:solidFill>
                <a:srgbClr val="0C343D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6686025" y="17273800"/>
            <a:ext cx="99414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IRB Approval</a:t>
            </a:r>
            <a:r>
              <a:rPr lang="en" sz="2400">
                <a:solidFill>
                  <a:schemeClr val="dk1"/>
                </a:solidFill>
              </a:rPr>
              <a:t> from Pawling High School in December 2019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21985675" y="18048775"/>
            <a:ext cx="188700" cy="13837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3"/>
          <p:cNvSpPr/>
          <p:nvPr/>
        </p:nvSpPr>
        <p:spPr>
          <a:xfrm rot="5400000">
            <a:off x="22064425" y="10984950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3"/>
          <p:cNvSpPr/>
          <p:nvPr/>
        </p:nvSpPr>
        <p:spPr>
          <a:xfrm rot="5400000">
            <a:off x="21908550" y="15117175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25482925" y="22636888"/>
            <a:ext cx="3428700" cy="3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 b="1">
                <a:solidFill>
                  <a:schemeClr val="dk1"/>
                </a:solidFill>
              </a:rPr>
              <a:t>HEXACO</a:t>
            </a:r>
            <a:endParaRPr sz="2200" b="1">
              <a:solidFill>
                <a:schemeClr val="dk1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900">
                <a:solidFill>
                  <a:schemeClr val="dk1"/>
                </a:solidFill>
              </a:rPr>
              <a:t>1-5 Likert Scale </a:t>
            </a:r>
            <a:endParaRPr sz="1900">
              <a:solidFill>
                <a:schemeClr val="dk1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900" b="1">
                <a:solidFill>
                  <a:schemeClr val="dk1"/>
                </a:solidFill>
              </a:rPr>
              <a:t>H-H &amp; E; </a:t>
            </a:r>
            <a:r>
              <a:rPr lang="en" sz="1900">
                <a:solidFill>
                  <a:schemeClr val="dk1"/>
                </a:solidFill>
              </a:rPr>
              <a:t>X A C O </a:t>
            </a:r>
            <a:endParaRPr sz="1900">
              <a:solidFill>
                <a:schemeClr val="dk1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900" b="1">
                <a:solidFill>
                  <a:schemeClr val="dk1"/>
                </a:solidFill>
              </a:rPr>
              <a:t>H</a:t>
            </a:r>
            <a:r>
              <a:rPr lang="en" sz="1900">
                <a:solidFill>
                  <a:schemeClr val="dk1"/>
                </a:solidFill>
              </a:rPr>
              <a:t> “</a:t>
            </a:r>
            <a:r>
              <a:rPr lang="en" sz="1900" b="1">
                <a:solidFill>
                  <a:schemeClr val="dk1"/>
                </a:solidFill>
              </a:rPr>
              <a:t>strongest personality correlate</a:t>
            </a:r>
            <a:r>
              <a:rPr lang="en" sz="1900">
                <a:solidFill>
                  <a:schemeClr val="dk1"/>
                </a:solidFill>
              </a:rPr>
              <a:t> of criminal choice” </a:t>
            </a:r>
            <a:r>
              <a:rPr lang="en" sz="1900" baseline="30000">
                <a:solidFill>
                  <a:schemeClr val="dk1"/>
                </a:solidFill>
              </a:rPr>
              <a:t>30</a:t>
            </a:r>
            <a:endParaRPr sz="1900">
              <a:solidFill>
                <a:schemeClr val="dk1"/>
              </a:solidFill>
            </a:endParaRPr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lang="en" sz="1900">
                <a:solidFill>
                  <a:schemeClr val="dk1"/>
                </a:solidFill>
              </a:rPr>
              <a:t>Van Gelder and de Vries (2012) 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22174525" y="22636892"/>
            <a:ext cx="3428700" cy="3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Big Five </a:t>
            </a:r>
            <a:endParaRPr sz="2400" b="1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</a:rPr>
              <a:t>OCEAN</a:t>
            </a:r>
            <a:endParaRPr sz="2400" b="1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50 Item Assessment 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1-5 Likert Scale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</a:rPr>
              <a:t>I . . .</a:t>
            </a:r>
            <a:endParaRPr sz="2400" b="1">
              <a:solidFill>
                <a:schemeClr val="dk1"/>
              </a:solidFill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" sz="2400">
                <a:solidFill>
                  <a:schemeClr val="dk1"/>
                </a:solidFill>
              </a:rPr>
              <a:t>“Like order”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3"/>
          <p:cNvSpPr/>
          <p:nvPr/>
        </p:nvSpPr>
        <p:spPr>
          <a:xfrm rot="5400000">
            <a:off x="21981325" y="19322150"/>
            <a:ext cx="78900" cy="139980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22230900" y="26356675"/>
            <a:ext cx="6584100" cy="30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</a:rPr>
              <a:t>Impulsivity</a:t>
            </a:r>
            <a:endParaRPr sz="2400" b="1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UPPS-P Impulsive Behavior Scale </a:t>
            </a:r>
            <a:endParaRPr sz="2400" b="1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>
                <a:solidFill>
                  <a:schemeClr val="dk1"/>
                </a:solidFill>
              </a:rPr>
              <a:t>1-4 Likert Scale 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/>
          <p:nvPr/>
        </p:nvSpPr>
        <p:spPr>
          <a:xfrm rot="5400000">
            <a:off x="21980400" y="21161325"/>
            <a:ext cx="78900" cy="139740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18894149" y="29082350"/>
            <a:ext cx="3132300" cy="16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>
                <a:solidFill>
                  <a:schemeClr val="dk1"/>
                </a:solidFill>
              </a:rPr>
              <a:t>PVQ Motivation Assessment </a:t>
            </a:r>
            <a:endParaRPr sz="2000" b="1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Portrait Values Questionnaire </a:t>
            </a:r>
            <a:endParaRPr sz="1800">
              <a:solidFill>
                <a:schemeClr val="dk1"/>
              </a:solidFill>
            </a:endParaRPr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Based on </a:t>
            </a:r>
            <a:r>
              <a:rPr lang="en" sz="1600" b="1">
                <a:solidFill>
                  <a:schemeClr val="dk1"/>
                </a:solidFill>
              </a:rPr>
              <a:t>Schwartz’ Theory </a:t>
            </a:r>
            <a:endParaRPr sz="1600" b="1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1-6 Likert Scale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15032138" y="29082338"/>
            <a:ext cx="3132300" cy="19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>
                <a:solidFill>
                  <a:schemeClr val="dk1"/>
                </a:solidFill>
              </a:rPr>
              <a:t>BIS/BAS Motivation Assessment </a:t>
            </a:r>
            <a:endParaRPr sz="20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Behavioral </a:t>
            </a:r>
            <a:r>
              <a:rPr lang="en" sz="2000" b="1">
                <a:solidFill>
                  <a:schemeClr val="dk1"/>
                </a:solidFill>
              </a:rPr>
              <a:t>Inhibition</a:t>
            </a:r>
            <a:endParaRPr sz="20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Behavioral</a:t>
            </a:r>
            <a:r>
              <a:rPr lang="en" sz="2000" b="1">
                <a:solidFill>
                  <a:schemeClr val="dk1"/>
                </a:solidFill>
              </a:rPr>
              <a:t> Activation</a:t>
            </a:r>
            <a:endParaRPr sz="20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1-4 Likert Scale </a:t>
            </a:r>
            <a:endParaRPr sz="2000" baseline="30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3"/>
          <p:cNvSpPr txBox="1"/>
          <p:nvPr/>
        </p:nvSpPr>
        <p:spPr>
          <a:xfrm>
            <a:off x="15063000" y="28187775"/>
            <a:ext cx="16860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Motivation</a:t>
            </a:r>
            <a:endParaRPr sz="2300"/>
          </a:p>
        </p:txBody>
      </p:sp>
      <p:sp>
        <p:nvSpPr>
          <p:cNvPr id="118" name="Google Shape;118;p13"/>
          <p:cNvSpPr txBox="1"/>
          <p:nvPr/>
        </p:nvSpPr>
        <p:spPr>
          <a:xfrm>
            <a:off x="22187000" y="28287875"/>
            <a:ext cx="65841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Statistical Analysis 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>
                <a:solidFill>
                  <a:schemeClr val="dk1"/>
                </a:solidFill>
              </a:rPr>
              <a:t>No results</a:t>
            </a:r>
            <a:r>
              <a:rPr lang="en" sz="2400">
                <a:solidFill>
                  <a:schemeClr val="dk1"/>
                </a:solidFill>
              </a:rPr>
              <a:t> to analyze </a:t>
            </a:r>
            <a:r>
              <a:rPr lang="en" sz="2400" b="1">
                <a:solidFill>
                  <a:schemeClr val="dk1"/>
                </a:solidFill>
              </a:rPr>
              <a:t>yet </a:t>
            </a:r>
            <a:endParaRPr sz="2400" b="1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Use </a:t>
            </a:r>
            <a:r>
              <a:rPr lang="en" sz="2400" b="1">
                <a:solidFill>
                  <a:schemeClr val="dk1"/>
                </a:solidFill>
              </a:rPr>
              <a:t>SPSS Software</a:t>
            </a:r>
            <a:r>
              <a:rPr lang="en" sz="2400">
                <a:solidFill>
                  <a:schemeClr val="dk1"/>
                </a:solidFill>
              </a:rPr>
              <a:t> - Conduct</a:t>
            </a:r>
            <a:r>
              <a:rPr lang="en" sz="2400" b="1">
                <a:solidFill>
                  <a:schemeClr val="dk1"/>
                </a:solidFill>
              </a:rPr>
              <a:t> ANOVA</a:t>
            </a:r>
            <a:endParaRPr sz="2400" b="1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Looking for </a:t>
            </a:r>
            <a:r>
              <a:rPr lang="en" sz="2400" b="1">
                <a:solidFill>
                  <a:schemeClr val="dk1"/>
                </a:solidFill>
              </a:rPr>
              <a:t>correlations</a:t>
            </a:r>
            <a:r>
              <a:rPr lang="en" sz="2400">
                <a:solidFill>
                  <a:schemeClr val="dk1"/>
                </a:solidFill>
              </a:rPr>
              <a:t> between </a:t>
            </a:r>
            <a:r>
              <a:rPr lang="en" sz="2400" b="1">
                <a:solidFill>
                  <a:schemeClr val="dk1"/>
                </a:solidFill>
              </a:rPr>
              <a:t>any and all factors 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16609675" y="9469100"/>
            <a:ext cx="109884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solidFill>
                  <a:schemeClr val="dk1"/>
                </a:solidFill>
              </a:rPr>
              <a:t>No research has investigated the relationship all four of these have on criminality </a:t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29108788" y="5923650"/>
            <a:ext cx="13902000" cy="628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29142526" y="5777550"/>
            <a:ext cx="94599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5000" b="1">
                <a:solidFill>
                  <a:srgbClr val="FFFFFF"/>
                </a:solidFill>
              </a:rPr>
              <a:t>Previous/Anticipated Results</a:t>
            </a:r>
            <a:endParaRPr sz="5000" i="0" u="none" strike="noStrike" cap="none">
              <a:solidFill>
                <a:srgbClr val="FFFFFF"/>
              </a:solidFill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35965450" y="6527450"/>
            <a:ext cx="188700" cy="87699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3"/>
          <p:cNvSpPr/>
          <p:nvPr/>
        </p:nvSpPr>
        <p:spPr>
          <a:xfrm rot="5400000">
            <a:off x="36200075" y="3834950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36073421" y="6527449"/>
            <a:ext cx="6913500" cy="3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200" i="1" u="sng">
                <a:solidFill>
                  <a:schemeClr val="dk1"/>
                </a:solidFill>
              </a:rPr>
              <a:t>Personality </a:t>
            </a:r>
            <a:endParaRPr sz="2200" i="1" u="sng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○"/>
            </a:pPr>
            <a:r>
              <a:rPr lang="en" sz="2000" b="1">
                <a:solidFill>
                  <a:schemeClr val="dk1"/>
                </a:solidFill>
              </a:rPr>
              <a:t>Big Five</a:t>
            </a:r>
            <a:r>
              <a:rPr lang="en" sz="2000" baseline="30000">
                <a:solidFill>
                  <a:schemeClr val="dk1"/>
                </a:solidFill>
              </a:rPr>
              <a:t>8</a:t>
            </a:r>
            <a:endParaRPr sz="2000" baseline="30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■"/>
            </a:pPr>
            <a:r>
              <a:rPr lang="en" sz="2000">
                <a:solidFill>
                  <a:schemeClr val="dk1"/>
                </a:solidFill>
              </a:rPr>
              <a:t>Conscientiousness (↑)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■"/>
            </a:pPr>
            <a:r>
              <a:rPr lang="en" sz="2000">
                <a:solidFill>
                  <a:schemeClr val="dk1"/>
                </a:solidFill>
              </a:rPr>
              <a:t>Agreeableness (↓)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tillium Web"/>
              <a:buChar char="■"/>
            </a:pPr>
            <a:r>
              <a:rPr lang="en" sz="2000">
                <a:solidFill>
                  <a:schemeClr val="dk1"/>
                </a:solidFill>
              </a:rPr>
              <a:t>Openness (↓) </a:t>
            </a:r>
            <a:endParaRPr sz="12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>
                <a:solidFill>
                  <a:schemeClr val="dk1"/>
                </a:solidFill>
              </a:rPr>
              <a:t>HEXACO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 baseline="30000">
                <a:solidFill>
                  <a:schemeClr val="dk1"/>
                </a:solidFill>
              </a:rPr>
              <a:t>26</a:t>
            </a:r>
            <a:endParaRPr sz="2000" baseline="30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E “indirect negative effect . . . on criminal choice” ²⁶ </a:t>
            </a:r>
            <a:r>
              <a:rPr lang="en" sz="2000" b="1">
                <a:solidFill>
                  <a:schemeClr val="dk1"/>
                </a:solidFill>
              </a:rPr>
              <a:t>→ Low E </a:t>
            </a:r>
            <a:endParaRPr sz="20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Low H</a:t>
            </a:r>
            <a:endParaRPr sz="2000" b="1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Includes “willingness to use others for personal gain”²⁶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“greed and immodesty”²⁶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200" b="1">
              <a:solidFill>
                <a:schemeClr val="dk1"/>
              </a:solidFill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29120050" y="10981850"/>
            <a:ext cx="6913500" cy="23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i="1" u="sng">
                <a:solidFill>
                  <a:schemeClr val="dk1"/>
                </a:solidFill>
              </a:rPr>
              <a:t>Impulsivity </a:t>
            </a:r>
            <a:endParaRPr sz="2400" i="1" u="sng">
              <a:solidFill>
                <a:schemeClr val="dk1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 b="1">
                <a:solidFill>
                  <a:schemeClr val="dk1"/>
                </a:solidFill>
              </a:rPr>
              <a:t>Impulsivity </a:t>
            </a:r>
            <a:endParaRPr sz="2300" b="1">
              <a:solidFill>
                <a:schemeClr val="dk1"/>
              </a:solidFill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</a:pPr>
            <a:r>
              <a:rPr lang="en" sz="2300" b="1">
                <a:solidFill>
                  <a:schemeClr val="dk1"/>
                </a:solidFill>
              </a:rPr>
              <a:t>Trend</a:t>
            </a:r>
            <a:r>
              <a:rPr lang="en" sz="2300">
                <a:solidFill>
                  <a:schemeClr val="dk1"/>
                </a:solidFill>
              </a:rPr>
              <a:t> in literature is : Mostly</a:t>
            </a:r>
            <a:r>
              <a:rPr lang="en" sz="2300" b="1">
                <a:solidFill>
                  <a:schemeClr val="dk1"/>
                </a:solidFill>
              </a:rPr>
              <a:t> high impulsivity </a:t>
            </a:r>
            <a:endParaRPr sz="2300" b="1">
              <a:solidFill>
                <a:schemeClr val="dk1"/>
              </a:solidFill>
            </a:endParaRPr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■"/>
            </a:pPr>
            <a:r>
              <a:rPr lang="en" sz="2300" b="1">
                <a:solidFill>
                  <a:schemeClr val="dk1"/>
                </a:solidFill>
              </a:rPr>
              <a:t>High</a:t>
            </a:r>
            <a:r>
              <a:rPr lang="en" sz="2300">
                <a:solidFill>
                  <a:schemeClr val="dk1"/>
                </a:solidFill>
              </a:rPr>
              <a:t> crime</a:t>
            </a:r>
            <a:r>
              <a:rPr lang="en" sz="2300" b="1">
                <a:solidFill>
                  <a:schemeClr val="dk1"/>
                </a:solidFill>
              </a:rPr>
              <a:t> severity</a:t>
            </a:r>
            <a:r>
              <a:rPr lang="en" sz="2300">
                <a:solidFill>
                  <a:schemeClr val="dk1"/>
                </a:solidFill>
              </a:rPr>
              <a:t> &amp; </a:t>
            </a:r>
            <a:r>
              <a:rPr lang="en" sz="2300" b="1">
                <a:solidFill>
                  <a:schemeClr val="dk1"/>
                </a:solidFill>
              </a:rPr>
              <a:t>planned</a:t>
            </a:r>
            <a:r>
              <a:rPr lang="en" sz="2300">
                <a:solidFill>
                  <a:schemeClr val="dk1"/>
                </a:solidFill>
              </a:rPr>
              <a:t> crimes → </a:t>
            </a:r>
            <a:r>
              <a:rPr lang="en" sz="2300" b="1">
                <a:solidFill>
                  <a:schemeClr val="dk1"/>
                </a:solidFill>
              </a:rPr>
              <a:t>Predicted lower</a:t>
            </a:r>
            <a:endParaRPr sz="2300" b="1">
              <a:solidFill>
                <a:schemeClr val="dk1"/>
              </a:solidFill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36206325" y="11062650"/>
            <a:ext cx="6780600" cy="4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u="sng">
                <a:solidFill>
                  <a:schemeClr val="dk1"/>
                </a:solidFill>
              </a:rPr>
              <a:t>Self Esteem</a:t>
            </a:r>
            <a:r>
              <a:rPr lang="en" sz="2200" b="1">
                <a:solidFill>
                  <a:schemeClr val="dk1"/>
                </a:solidFill>
              </a:rPr>
              <a:t> </a:t>
            </a:r>
            <a:endParaRPr sz="2200" b="1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 b="1">
                <a:solidFill>
                  <a:schemeClr val="dk1"/>
                </a:solidFill>
              </a:rPr>
              <a:t>Self-Esteem</a:t>
            </a:r>
            <a:endParaRPr sz="22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Low SE </a:t>
            </a:r>
            <a:r>
              <a:rPr lang="en" sz="2000">
                <a:solidFill>
                  <a:schemeClr val="dk1"/>
                </a:solidFill>
              </a:rPr>
              <a:t>→ </a:t>
            </a:r>
            <a:r>
              <a:rPr lang="en" sz="2000" b="1">
                <a:solidFill>
                  <a:schemeClr val="dk1"/>
                </a:solidFill>
              </a:rPr>
              <a:t>More likely </a:t>
            </a:r>
            <a:r>
              <a:rPr lang="en" sz="2000">
                <a:solidFill>
                  <a:schemeClr val="dk1"/>
                </a:solidFill>
              </a:rPr>
              <a:t>to</a:t>
            </a:r>
            <a:r>
              <a:rPr lang="en" sz="2000" b="1">
                <a:solidFill>
                  <a:schemeClr val="dk1"/>
                </a:solidFill>
              </a:rPr>
              <a:t> commit</a:t>
            </a:r>
            <a:r>
              <a:rPr lang="en" sz="2000">
                <a:solidFill>
                  <a:schemeClr val="dk1"/>
                </a:solidFill>
              </a:rPr>
              <a:t> crimes later in life </a:t>
            </a:r>
            <a:r>
              <a:rPr lang="en" sz="2000" baseline="30000">
                <a:solidFill>
                  <a:schemeClr val="dk1"/>
                </a:solidFill>
              </a:rPr>
              <a:t>24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2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Could just be case-by-case </a:t>
            </a:r>
            <a:endParaRPr sz="2000">
              <a:solidFill>
                <a:schemeClr val="dk1"/>
              </a:solidFill>
            </a:endParaRPr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lang="en" sz="1900">
                <a:solidFill>
                  <a:schemeClr val="dk1"/>
                </a:solidFill>
              </a:rPr>
              <a:t>I.e., some killers show </a:t>
            </a:r>
            <a:r>
              <a:rPr lang="en" sz="1900" b="1">
                <a:solidFill>
                  <a:schemeClr val="dk1"/>
                </a:solidFill>
              </a:rPr>
              <a:t>narcissism</a:t>
            </a:r>
            <a:r>
              <a:rPr lang="en" sz="1900">
                <a:solidFill>
                  <a:schemeClr val="dk1"/>
                </a:solidFill>
              </a:rPr>
              <a:t>, some very </a:t>
            </a:r>
            <a:r>
              <a:rPr lang="en" sz="1900" b="1">
                <a:solidFill>
                  <a:schemeClr val="dk1"/>
                </a:solidFill>
              </a:rPr>
              <a:t>low SE</a:t>
            </a:r>
            <a:r>
              <a:rPr lang="en" sz="1900">
                <a:solidFill>
                  <a:schemeClr val="dk1"/>
                </a:solidFill>
              </a:rPr>
              <a:t> </a:t>
            </a:r>
            <a:endParaRPr sz="1900">
              <a:solidFill>
                <a:schemeClr val="dk1"/>
              </a:solidFill>
            </a:endParaRPr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lang="en" sz="1900">
                <a:solidFill>
                  <a:schemeClr val="dk1"/>
                </a:solidFill>
              </a:rPr>
              <a:t>Note that </a:t>
            </a:r>
            <a:r>
              <a:rPr lang="en" sz="1900" b="1">
                <a:solidFill>
                  <a:schemeClr val="dk1"/>
                </a:solidFill>
              </a:rPr>
              <a:t>Narcissism ≠ High SE</a:t>
            </a:r>
            <a:endParaRPr sz="19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What this means for </a:t>
            </a:r>
            <a:r>
              <a:rPr lang="en" sz="2000" b="1">
                <a:solidFill>
                  <a:schemeClr val="dk1"/>
                </a:solidFill>
              </a:rPr>
              <a:t>non-violent offenders? </a:t>
            </a:r>
            <a:endParaRPr sz="20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Prediction: </a:t>
            </a:r>
            <a:r>
              <a:rPr lang="en" sz="2000">
                <a:solidFill>
                  <a:schemeClr val="dk1"/>
                </a:solidFill>
              </a:rPr>
              <a:t>Trend of </a:t>
            </a:r>
            <a:r>
              <a:rPr lang="en" sz="2000" b="1">
                <a:solidFill>
                  <a:schemeClr val="dk1"/>
                </a:solidFill>
              </a:rPr>
              <a:t>Low SE Low </a:t>
            </a:r>
            <a:r>
              <a:rPr lang="en" sz="2000">
                <a:solidFill>
                  <a:schemeClr val="dk1"/>
                </a:solidFill>
              </a:rPr>
              <a:t>and </a:t>
            </a:r>
            <a:r>
              <a:rPr lang="en" sz="2000" b="1">
                <a:solidFill>
                  <a:schemeClr val="dk1"/>
                </a:solidFill>
              </a:rPr>
              <a:t>High SE seen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200" b="1">
              <a:solidFill>
                <a:schemeClr val="dk1"/>
              </a:solidFill>
            </a:endParaRPr>
          </a:p>
        </p:txBody>
      </p:sp>
      <p:sp>
        <p:nvSpPr>
          <p:cNvPr id="127" name="Google Shape;127;p13"/>
          <p:cNvSpPr/>
          <p:nvPr/>
        </p:nvSpPr>
        <p:spPr>
          <a:xfrm rot="5400000">
            <a:off x="36141100" y="8265200"/>
            <a:ext cx="78900" cy="14143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36325745" y="16125326"/>
            <a:ext cx="64566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 b="1">
                <a:solidFill>
                  <a:schemeClr val="dk1"/>
                </a:solidFill>
              </a:rPr>
              <a:t>PVQ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b="1">
                <a:solidFill>
                  <a:schemeClr val="dk1"/>
                </a:solidFill>
              </a:rPr>
              <a:t>Predicted</a:t>
            </a:r>
            <a:r>
              <a:rPr lang="en" sz="2200">
                <a:solidFill>
                  <a:schemeClr val="dk1"/>
                </a:solidFill>
              </a:rPr>
              <a:t> Correlation with 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Stimulation 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Hedonism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Achievement </a:t>
            </a:r>
            <a:endParaRPr sz="2200">
              <a:solidFill>
                <a:schemeClr val="dk1"/>
              </a:solidFill>
            </a:endParaRPr>
          </a:p>
          <a:p>
            <a:pPr marL="1371600" lvl="2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n" sz="2200">
                <a:solidFill>
                  <a:schemeClr val="dk1"/>
                </a:solidFill>
              </a:rPr>
              <a:t>Power </a:t>
            </a:r>
            <a:endParaRPr sz="22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5262400" y="15376450"/>
            <a:ext cx="15948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u="sng"/>
              <a:t>Motivation</a:t>
            </a:r>
            <a:endParaRPr sz="2400" i="1" u="sng"/>
          </a:p>
        </p:txBody>
      </p:sp>
      <p:sp>
        <p:nvSpPr>
          <p:cNvPr id="130" name="Google Shape;130;p13"/>
          <p:cNvSpPr/>
          <p:nvPr/>
        </p:nvSpPr>
        <p:spPr>
          <a:xfrm>
            <a:off x="29108788" y="19033725"/>
            <a:ext cx="13902000" cy="628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29163926" y="18847025"/>
            <a:ext cx="94599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5000" b="1">
                <a:solidFill>
                  <a:srgbClr val="FFFFFF"/>
                </a:solidFill>
              </a:rPr>
              <a:t>Acknowledgements</a:t>
            </a:r>
            <a:endParaRPr sz="5000" i="0" u="none" strike="noStrike" cap="none">
              <a:solidFill>
                <a:srgbClr val="FFFFFF"/>
              </a:solidFill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29108788" y="22424725"/>
            <a:ext cx="13902000" cy="6285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3"/>
          <p:cNvSpPr txBox="1"/>
          <p:nvPr/>
        </p:nvSpPr>
        <p:spPr>
          <a:xfrm>
            <a:off x="29163926" y="22217125"/>
            <a:ext cx="94599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5000" b="1">
                <a:solidFill>
                  <a:srgbClr val="FFFFFF"/>
                </a:solidFill>
              </a:rPr>
              <a:t>References</a:t>
            </a:r>
            <a:endParaRPr sz="5000" i="0" u="none" strike="noStrike" cap="none">
              <a:solidFill>
                <a:srgbClr val="FFFFFF"/>
              </a:solidFill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29119500" y="23100325"/>
            <a:ext cx="13927800" cy="88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Andreu, Nelson. (2005, February). </a:t>
            </a:r>
            <a:r>
              <a:rPr lang="en" sz="1100" i="1">
                <a:solidFill>
                  <a:schemeClr val="dk1"/>
                </a:solidFill>
              </a:rPr>
              <a:t>Serial Killers </a:t>
            </a:r>
            <a:r>
              <a:rPr lang="en" sz="1100">
                <a:solidFill>
                  <a:schemeClr val="dk1"/>
                </a:solidFill>
              </a:rPr>
              <a:t>[Abstract]. National Criminal Justice Reference Service. </a:t>
            </a:r>
            <a:r>
              <a:rPr lang="en" sz="1100" u="sng">
                <a:solidFill>
                  <a:schemeClr val="dk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https://www.ncjrs.gov/App/Publications/abstract.aspx?ID=208918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Antonaccio, O., Botchkovar, E. V., &amp; Tittle, C. R. (2011). </a:t>
            </a:r>
            <a:r>
              <a:rPr lang="en" sz="1100" i="1">
                <a:solidFill>
                  <a:schemeClr val="dk1"/>
                </a:solidFill>
              </a:rPr>
              <a:t>Attracted to Crime. Criminal Justice and Behavior, 38(12), 1200–1221.</a:t>
            </a:r>
            <a:r>
              <a:rPr lang="en" sz="1100">
                <a:solidFill>
                  <a:schemeClr val="dk1"/>
                </a:solidFill>
              </a:rPr>
              <a:t>doi:10.1177/0093854811423347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Ashton, M. C., &amp; Lee, K. (2009). The HEXACO-60: A short measure of the major dimensions of personality. Journal of Personality Assessment, 91, 340-345.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 i="1">
                <a:solidFill>
                  <a:schemeClr val="dk1"/>
                </a:solidFill>
              </a:rPr>
              <a:t>BIS/BAS Scale.</a:t>
            </a:r>
            <a:r>
              <a:rPr lang="en" sz="1100">
                <a:solidFill>
                  <a:schemeClr val="dk1"/>
                </a:solidFill>
              </a:rPr>
              <a:t> (n.d.). Science of Behavior Change. Retrieved May 23, 2020 from </a:t>
            </a:r>
            <a:r>
              <a:rPr lang="en" sz="1100" u="sng">
                <a:solidFill>
                  <a:schemeClr val="dk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https://scienceofbehaviorchange.org/measures/bisbas-scale/</a:t>
            </a:r>
            <a:r>
              <a:rPr lang="en" sz="1100">
                <a:solidFill>
                  <a:schemeClr val="dk1"/>
                </a:solidFill>
              </a:rPr>
              <a:t>.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Blascovich, Jim and Joseph Tomaka. 1993. "Measures of Self-Esteem." Pp. 115-160 in J.P. Robinson, P.R. Shaver, and L.S. Wrightsman (eds.), Measures of Personality and Social Psychological Attitudes. Third Edition. Ann Arbor: Institute for Social Research.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Carver, C, White, S, L., Teri. (1994). Behavioral inhibition, behavioral activation, and affective responses to impending reward and punishment: The BIS/BAS Scales. Journal of Personality and Social Psychology, Vol 67(2), 319-333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Cherry, Kendra. (2019, October 14). </a:t>
            </a:r>
            <a:r>
              <a:rPr lang="en" sz="1100" i="1">
                <a:solidFill>
                  <a:schemeClr val="dk1"/>
                </a:solidFill>
              </a:rPr>
              <a:t>The Big Five Personality Traits. </a:t>
            </a:r>
            <a:r>
              <a:rPr lang="en" sz="1100">
                <a:solidFill>
                  <a:schemeClr val="dk1"/>
                </a:solidFill>
              </a:rPr>
              <a:t>Very Well Mind. Retrieved May 23, 2020 from </a:t>
            </a:r>
            <a:r>
              <a:rPr lang="en" sz="1100" u="sng">
                <a:solidFill>
                  <a:schemeClr val="dk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https://www.verywellmind.com/the-big-five-personality-dimensions-2795422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Cobb-Clark DA, Schurer S (2012). "The stability of big-five personality traits". </a:t>
            </a:r>
            <a:r>
              <a:rPr lang="en" sz="1100" i="1">
                <a:solidFill>
                  <a:schemeClr val="dk1"/>
                </a:solidFill>
              </a:rPr>
              <a:t>Economics Letters</a:t>
            </a:r>
            <a:r>
              <a:rPr lang="en" sz="1100">
                <a:solidFill>
                  <a:schemeClr val="dk1"/>
                </a:solidFill>
              </a:rPr>
              <a:t>. </a:t>
            </a:r>
            <a:r>
              <a:rPr lang="en" sz="1100" b="1">
                <a:solidFill>
                  <a:schemeClr val="dk1"/>
                </a:solidFill>
              </a:rPr>
              <a:t>115</a:t>
            </a:r>
            <a:r>
              <a:rPr lang="en" sz="1100">
                <a:solidFill>
                  <a:schemeClr val="dk1"/>
                </a:solidFill>
              </a:rPr>
              <a:t> (2): 11–15. 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11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doi</a:t>
            </a:r>
            <a:r>
              <a:rPr lang="en" sz="1100">
                <a:solidFill>
                  <a:schemeClr val="dk1"/>
                </a:solidFill>
              </a:rPr>
              <a:t>: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1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10.1016/2011.11.015</a:t>
            </a:r>
            <a:r>
              <a:rPr lang="en" sz="1100">
                <a:solidFill>
                  <a:schemeClr val="dk1"/>
                </a:solidFill>
              </a:rPr>
              <a:t>(inactive 2019-06-07).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Dam, C. van, Janssens, J. M. A. M., &amp; De Bruyn, E. E. J. (2005). PEN, Big Five, juvenile delinquency and criminal recidivism. Personality and Individual Differences, 39(1), 7–19.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Dick, D. M., Smith, G., Olausson, P., Mitchell, S. H., Leeman, R. F., O'Malley, S. S., &amp; Sher, K. (2010). Understanding the construct of impulsivity and its relationship to alcohol use disorders. </a:t>
            </a:r>
            <a:r>
              <a:rPr lang="en" sz="1100" i="1">
                <a:solidFill>
                  <a:schemeClr val="dk1"/>
                </a:solidFill>
              </a:rPr>
              <a:t>Addiction biology</a:t>
            </a:r>
            <a:r>
              <a:rPr lang="en" sz="1100">
                <a:solidFill>
                  <a:schemeClr val="dk1"/>
                </a:solidFill>
              </a:rPr>
              <a:t>, </a:t>
            </a:r>
            <a:r>
              <a:rPr lang="en" sz="1100" i="1">
                <a:solidFill>
                  <a:schemeClr val="dk1"/>
                </a:solidFill>
              </a:rPr>
              <a:t>15</a:t>
            </a:r>
            <a:r>
              <a:rPr lang="en" sz="1100">
                <a:solidFill>
                  <a:schemeClr val="dk1"/>
                </a:solidFill>
              </a:rPr>
              <a:t>(2), 217-226.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Digman, J.M., "Personality structure: Emergence of the five-factor model," </a:t>
            </a:r>
            <a:r>
              <a:rPr lang="en" sz="1100" i="1">
                <a:solidFill>
                  <a:schemeClr val="dk1"/>
                </a:solidFill>
              </a:rPr>
              <a:t>Annual Review of Psychology, 41</a:t>
            </a:r>
            <a:r>
              <a:rPr lang="en" sz="1100">
                <a:solidFill>
                  <a:schemeClr val="dk1"/>
                </a:solidFill>
              </a:rPr>
              <a:t>, 417-440, 1990.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Goldberg, Lewis R. "The development of markers for the Big-Five factor structure." Psychological assessment 4.1 (1992): 26.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Guy, Fiona. (2019, September 11). </a:t>
            </a:r>
            <a:r>
              <a:rPr lang="en" sz="1100" i="1">
                <a:solidFill>
                  <a:schemeClr val="dk1"/>
                </a:solidFill>
              </a:rPr>
              <a:t>When Narcissistic Rage Ends in Murder</a:t>
            </a:r>
            <a:r>
              <a:rPr lang="en" sz="1100">
                <a:solidFill>
                  <a:schemeClr val="dk1"/>
                </a:solidFill>
              </a:rPr>
              <a:t>. Crime Traveller. Retrieved May 23, 2020 from </a:t>
            </a:r>
            <a:r>
              <a:rPr lang="en" sz="1100" u="sng">
                <a:solidFill>
                  <a:schemeClr val="dk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https://www.crimetraveller.org/2015/07/narcissistic-rage-cold-blooded-murder/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José Martín-Albo, Juan L. Núñez, José G. Navarro, &amp; Fernando Grijalvo (2007) 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1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The Rosenberg Self-Esteem Scale: Translation and Validation in University Students.</a:t>
            </a:r>
            <a:r>
              <a:rPr lang="en" sz="1100">
                <a:solidFill>
                  <a:schemeClr val="dk1"/>
                </a:solidFill>
              </a:rPr>
              <a:t> The Spanish Journal of Psychology Vol. 10, No. 2, 458-467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Kreek, M. J., Nielsen, D. A., Butelman, E. R., &amp; LaForge, K. S. (2005). Genetic influences on impulsivity, risk taking, stress responsivity and vulnerability to drug abuse and addiction. </a:t>
            </a:r>
            <a:r>
              <a:rPr lang="en" sz="1100" i="1">
                <a:solidFill>
                  <a:schemeClr val="dk1"/>
                </a:solidFill>
              </a:rPr>
              <a:t>Nature neuroscience</a:t>
            </a:r>
            <a:r>
              <a:rPr lang="en" sz="1100">
                <a:solidFill>
                  <a:schemeClr val="dk1"/>
                </a:solidFill>
              </a:rPr>
              <a:t>, </a:t>
            </a:r>
            <a:r>
              <a:rPr lang="en" sz="1100" i="1">
                <a:solidFill>
                  <a:schemeClr val="dk1"/>
                </a:solidFill>
              </a:rPr>
              <a:t>8</a:t>
            </a:r>
            <a:r>
              <a:rPr lang="en" sz="1100">
                <a:solidFill>
                  <a:schemeClr val="dk1"/>
                </a:solidFill>
              </a:rPr>
              <a:t>(11), 1450.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Lee, Rebecca. (2018, July 8). </a:t>
            </a:r>
            <a:r>
              <a:rPr lang="en" sz="1100" i="1">
                <a:solidFill>
                  <a:schemeClr val="dk1"/>
                </a:solidFill>
              </a:rPr>
              <a:t>The Ties Between Crime and Malignant Narcissism. </a:t>
            </a:r>
            <a:r>
              <a:rPr lang="en" sz="1100">
                <a:solidFill>
                  <a:schemeClr val="dk1"/>
                </a:solidFill>
              </a:rPr>
              <a:t>Psych Central. Retrieved May 23, 2020 from </a:t>
            </a:r>
            <a:r>
              <a:rPr lang="en" sz="1100" u="sng">
                <a:solidFill>
                  <a:schemeClr val="dk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https://psychcentral.com/blog/the-ties-between-crime-and-malignant-narcissism/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MacKillop, J., Weafer, J., C. Gray, J., Oshri, A., Palmer, A., &amp; de Wit, H. (2016). The latent structure of impulsivity: impulsive choice, impulsive action, and impulsive personality traits. Psychopharmacology, 233(18), 3361–3370. doi:10.1007/s00213-016-4372-0. </a:t>
            </a:r>
            <a:r>
              <a:rPr lang="en" sz="1100" u="sng">
                <a:solidFill>
                  <a:schemeClr val="dk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sci-hub.tw/10.1007/s00213-016-4372-0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Madarie, Renushka. (2017). Hackers' Motivations: Testing Schwartz's Theory of Motivational Types of Values in a Sample of Hackers. International Journal of Cyber Criminology, 11(1), 78–97. </a:t>
            </a:r>
            <a:r>
              <a:rPr lang="en" sz="1100" u="sng">
                <a:solidFill>
                  <a:schemeClr val="dk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http://doi.org/10.5281/zenodo.495773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Markman, Art. (2018, May 22). </a:t>
            </a:r>
            <a:r>
              <a:rPr lang="en" sz="11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Narcissism Is Not Just High Self-Esteem. 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Psychology Today. Retrived May 23 from psychologytoday.com/us/blog/ulterior-motives/201805/narcissism-is-not-just-high-self-esteem. </a:t>
            </a:r>
            <a:r>
              <a:rPr lang="en" sz="11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Reynolds, B., Ortengren, A., Richards, J. B., &amp; de Wit, H. (2006). </a:t>
            </a:r>
            <a:r>
              <a:rPr lang="en" sz="1100" i="1">
                <a:solidFill>
                  <a:schemeClr val="dk1"/>
                </a:solidFill>
              </a:rPr>
              <a:t>Dimensions of impulsive behavior: Personality and behavioral measures. Personality and Individual Differences, 40(2), 305–315.</a:t>
            </a:r>
            <a:r>
              <a:rPr lang="en" sz="1100">
                <a:solidFill>
                  <a:schemeClr val="dk1"/>
                </a:solidFill>
              </a:rPr>
              <a:t> doi:10.1016/j.paid.2005.03.024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Rosenberg, M. (1965). Society and the adolescent self-image. Princeton, NJ: Princeton University Press. online pdf here: </a:t>
            </a:r>
            <a:r>
              <a:rPr lang="en" sz="1100" u="sng">
                <a:solidFill>
                  <a:schemeClr val="dk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https://www.docdroid.net/Vt9xpBg/society-and-the-adolescent-self-image-morris-rosenberg-1965.pdf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Samenow, Stanton E. (1984). </a:t>
            </a:r>
            <a:r>
              <a:rPr lang="en" sz="1100" i="1">
                <a:solidFill>
                  <a:schemeClr val="dk1"/>
                </a:solidFill>
              </a:rPr>
              <a:t>Inside the Criminal Mind</a:t>
            </a:r>
            <a:r>
              <a:rPr lang="en" sz="1100">
                <a:solidFill>
                  <a:schemeClr val="dk1"/>
                </a:solidFill>
              </a:rPr>
              <a:t>. Broadway, New York. Crown Publishing Group.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Santos, P.J., &amp; Maia, J. (2003). Análise factorial confirmatória e validaçao preliminar de uma versao portuguesa da escala de auto-estima de Rosenberg. Psicologia: Teoria, Investigaçao e Prática, 2, 253-268.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Schmitt, D.P., &amp; Allik, J. (2005). 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19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Simultaneous administration of the Rosenberg Self-Esteem Scale in 53 nations: Exploring the universal and culture-specific features of global self esteem.</a:t>
            </a:r>
            <a:r>
              <a:rPr lang="en" sz="1100">
                <a:solidFill>
                  <a:schemeClr val="dk1"/>
                </a:solidFill>
              </a:rPr>
              <a:t> Journal of Personality and Social Psychology, 89, 623-642.Trofimova I, Robbins TW,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Schwartz, S. H., Melech, G, Lehmann, A, Burgess, S, Harris, M, Owens, V. (2001). Extending the Cross-Cultural Validity of the Theory of Basic Human Values with a Different Method of Measurement. Journal of Cross-Cultural Psychology, Volume: 32 issue: 5, page(s): 519-542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From Schwartz et. al (2001). (2018, September 26).  </a:t>
            </a:r>
            <a:r>
              <a:rPr lang="en" sz="1100" i="1">
                <a:solidFill>
                  <a:schemeClr val="dk1"/>
                </a:solidFill>
              </a:rPr>
              <a:t>Portrait Values Questionnaire (PVQ).</a:t>
            </a:r>
            <a:r>
              <a:rPr lang="en" sz="1100">
                <a:solidFill>
                  <a:schemeClr val="dk1"/>
                </a:solidFill>
              </a:rPr>
              <a:t> Gilad Feldman Research Wiki. Retrieved May 23, 2020 from </a:t>
            </a:r>
            <a:r>
              <a:rPr lang="en" sz="1100" u="sng">
                <a:solidFill>
                  <a:schemeClr val="dk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http://wiki.mgto.org/doku.php/portrait_value_questionnaire_pvq</a:t>
            </a:r>
            <a:r>
              <a:rPr lang="en" sz="1100">
                <a:solidFill>
                  <a:schemeClr val="dk1"/>
                </a:solidFill>
              </a:rPr>
              <a:t>.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Trzesniewski, K. H., Donnellan, M. B., Moffitt, T. E., Robins, R. W., Poulton, R., &amp; Caspi, A. (2006). Low self-esteem during adolescence predicts poor health, criminal behavior, and limited economic prospects during adulthood. </a:t>
            </a:r>
            <a:r>
              <a:rPr lang="en" sz="1100" i="1">
                <a:solidFill>
                  <a:schemeClr val="dk1"/>
                </a:solidFill>
              </a:rPr>
              <a:t>Developmental Psychology, 42</a:t>
            </a:r>
            <a:r>
              <a:rPr lang="en" sz="1100">
                <a:solidFill>
                  <a:schemeClr val="dk1"/>
                </a:solidFill>
              </a:rPr>
              <a:t>(2), 381-390.</a:t>
            </a:r>
            <a:r>
              <a:rPr lang="en" sz="1100" u="sng">
                <a:solidFill>
                  <a:schemeClr val="dk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http://dx.doi.org/10.1037/0012-1649.42.2.381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 i="1">
                <a:solidFill>
                  <a:schemeClr val="dk1"/>
                </a:solidFill>
              </a:rPr>
              <a:t>Values: Schwartz theory of basic values. </a:t>
            </a:r>
            <a:r>
              <a:rPr lang="en" sz="1100">
                <a:solidFill>
                  <a:schemeClr val="dk1"/>
                </a:solidFill>
              </a:rPr>
              <a:t>(2020, April 15). Australian National University Integration and Implementation Sciences. Retrieved May 23, 2020 from  </a:t>
            </a:r>
            <a:r>
              <a:rPr lang="en" sz="1100" u="sng">
                <a:solidFill>
                  <a:schemeClr val="dk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https://i2s.anu.edu.au/resources/schwartz-theory-basic-values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Vandeweghe, L., Matton, A., Beyers, W., Vervaet, M., Braet, C. and Goossens, L., 2016. Psychometric Properties of the BIS/BAS Scales and the SPSRQ in Flemish Adolescents. </a:t>
            </a:r>
            <a:r>
              <a:rPr lang="en" sz="1100" i="1">
                <a:solidFill>
                  <a:schemeClr val="dk1"/>
                </a:solidFill>
              </a:rPr>
              <a:t>Psychologica Belgica</a:t>
            </a:r>
            <a:r>
              <a:rPr lang="en" sz="1100">
                <a:solidFill>
                  <a:schemeClr val="dk1"/>
                </a:solidFill>
              </a:rPr>
              <a:t>, 56(4), pp.406–420. DOI: 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2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http://doi.org/10.5334/pb.298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Van Gelder, J.-L., &amp; de Vries, R. E. (2012). </a:t>
            </a:r>
            <a:r>
              <a:rPr lang="en" sz="1100" i="1">
                <a:solidFill>
                  <a:schemeClr val="dk1"/>
                </a:solidFill>
              </a:rPr>
              <a:t>Traits and States: Integrating Personality and Affect into a Model of Criminal Decision Making. Criminology, 50(3), 637–671.</a:t>
            </a:r>
            <a:r>
              <a:rPr lang="en" sz="1100">
                <a:solidFill>
                  <a:schemeClr val="dk1"/>
                </a:solidFill>
              </a:rPr>
              <a:t> doi:10.1111/j.1745-9125.2012.00276.x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Von Collani, G., &amp; Herzberg, P. Y. (2003). Eine revidierte Fassung der deutschsprachigen Skala zum Selbstwertgefühl von Rosenberg. Zeitschrift für Differentielle und Diagnostische Psychology, 24, 3-7.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Whiteside, S. P., &amp; Lynam, D. R. (2001). The Five Factor Model and impulsivity: Using a structural model of personality to understand impulsivity. Personality and Individual Differences, 30(4), 669-689. doi:10.1016/S0191-8869(00)00064-7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4" r="13307"/>
          <a:stretch/>
        </p:blipFill>
        <p:spPr>
          <a:xfrm>
            <a:off x="2127864" y="981504"/>
            <a:ext cx="4248968" cy="43105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2143</Words>
  <Application>Microsoft Office PowerPoint</Application>
  <PresentationFormat>Custom</PresentationFormat>
  <Paragraphs>263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Oswald</vt:lpstr>
      <vt:lpstr>Times New Roman</vt:lpstr>
      <vt:lpstr>Titillium Web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Gillian Rinaldo</cp:lastModifiedBy>
  <cp:revision>1</cp:revision>
  <dcterms:modified xsi:type="dcterms:W3CDTF">2020-08-29T19:12:55Z</dcterms:modified>
</cp:coreProperties>
</file>