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39250" cy="1198245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Encode Sans" panose="020B0604020202020204" charset="0"/>
      <p:regular r:id="rId9"/>
      <p:bold r:id="rId10"/>
    </p:embeddedFont>
    <p:embeddedFont>
      <p:font typeface="Encode Sans SemiBold" panose="020B0604020202020204" charset="0"/>
      <p:bold r:id="rId11"/>
    </p:embeddedFont>
    <p:embeddedFont>
      <p:font typeface="Quattrocento" panose="020B0604020202020204" charset="0"/>
      <p:regular r:id="rId12"/>
      <p:bold r:id="rId13"/>
    </p:embeddedFont>
    <p:embeddedFont>
      <p:font typeface="Quattrocento Sans" panose="020B0604020202020204" charset="0"/>
      <p:regular r:id="rId14"/>
    </p:embeddedFont>
  </p:embeddedFontLst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889"/>
    <a:srgbClr val="00B0F0"/>
    <a:srgbClr val="C43812"/>
    <a:srgbClr val="7A0000"/>
    <a:srgbClr val="8E0000"/>
    <a:srgbClr val="212D3B"/>
    <a:srgbClr val="1A232E"/>
    <a:srgbClr val="536E93"/>
    <a:srgbClr val="2D3C50"/>
    <a:srgbClr val="368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262" autoAdjust="0"/>
  </p:normalViewPr>
  <p:slideViewPr>
    <p:cSldViewPr>
      <p:cViewPr varScale="1">
        <p:scale>
          <a:sx n="18" d="100"/>
          <a:sy n="18" d="100"/>
        </p:scale>
        <p:origin x="1406" y="38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3106" y="48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7BE24-A4AA-46D7-8D41-81C8828B7FC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00EC3C-1D80-4389-9823-A08FEE5E9C62}">
      <dgm:prSet phldrT="[Text]" custT="1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effectLst/>
              <a:latin typeface="+mn-lt"/>
            </a:rPr>
            <a:t>Face Recognition </a:t>
          </a:r>
          <a:endParaRPr lang="en-US" sz="1800" dirty="0"/>
        </a:p>
      </dgm:t>
    </dgm:pt>
    <dgm:pt modelId="{E7F69966-95E8-405E-94B2-999A65138326}" type="parTrans" cxnId="{3FDE5724-16C2-40FE-B20E-26CF1D84B905}">
      <dgm:prSet/>
      <dgm:spPr/>
      <dgm:t>
        <a:bodyPr/>
        <a:lstStyle/>
        <a:p>
          <a:endParaRPr lang="en-US"/>
        </a:p>
      </dgm:t>
    </dgm:pt>
    <dgm:pt modelId="{61586387-AD4C-40BA-9267-AFC5BAD2208A}" type="sibTrans" cxnId="{3FDE5724-16C2-40FE-B20E-26CF1D84B905}">
      <dgm:prSet/>
      <dgm:spPr/>
      <dgm:t>
        <a:bodyPr/>
        <a:lstStyle/>
        <a:p>
          <a:endParaRPr lang="en-US"/>
        </a:p>
      </dgm:t>
    </dgm:pt>
    <dgm:pt modelId="{D6DE909D-E1AE-4409-B402-A89BF09007CC}">
      <dgm:prSet custT="1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</a:rPr>
            <a:t>Emotion Analysis</a:t>
          </a:r>
        </a:p>
      </dgm:t>
    </dgm:pt>
    <dgm:pt modelId="{5AD98836-2916-49BF-A4A6-AE661D41F4F9}" type="parTrans" cxnId="{60333E7F-4CA7-4266-95EC-BFA77AE185E2}">
      <dgm:prSet/>
      <dgm:spPr/>
      <dgm:t>
        <a:bodyPr/>
        <a:lstStyle/>
        <a:p>
          <a:endParaRPr lang="en-US"/>
        </a:p>
      </dgm:t>
    </dgm:pt>
    <dgm:pt modelId="{4FD4C27B-5771-4779-9908-34F2000F6319}" type="sibTrans" cxnId="{60333E7F-4CA7-4266-95EC-BFA77AE185E2}">
      <dgm:prSet/>
      <dgm:spPr/>
      <dgm:t>
        <a:bodyPr/>
        <a:lstStyle/>
        <a:p>
          <a:endParaRPr lang="en-US"/>
        </a:p>
      </dgm:t>
    </dgm:pt>
    <dgm:pt modelId="{98892F00-03DA-43A2-A373-678D10A511F4}">
      <dgm:prSet custT="1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r>
            <a:rPr kumimoji="0" lang="en-US" sz="1800" b="0" i="0" u="none" strike="noStrike" cap="none" normalizeH="0" baseline="0" dirty="0">
              <a:ln/>
              <a:effectLst/>
              <a:latin typeface="+mn-lt"/>
            </a:rPr>
            <a:t>Sports: draw lines on field</a:t>
          </a:r>
        </a:p>
      </dgm:t>
    </dgm:pt>
    <dgm:pt modelId="{06574A53-3EBE-41E5-937E-00AEB7BA62F1}" type="parTrans" cxnId="{6159ED11-B946-437C-99BA-4A1DA24286E2}">
      <dgm:prSet/>
      <dgm:spPr/>
      <dgm:t>
        <a:bodyPr/>
        <a:lstStyle/>
        <a:p>
          <a:endParaRPr lang="en-US"/>
        </a:p>
      </dgm:t>
    </dgm:pt>
    <dgm:pt modelId="{0704BAB4-FB46-492A-BB40-7383838C9842}" type="sibTrans" cxnId="{6159ED11-B946-437C-99BA-4A1DA24286E2}">
      <dgm:prSet/>
      <dgm:spPr/>
      <dgm:t>
        <a:bodyPr/>
        <a:lstStyle/>
        <a:p>
          <a:endParaRPr lang="en-US"/>
        </a:p>
      </dgm:t>
    </dgm:pt>
    <dgm:pt modelId="{02DACE7D-F294-4485-9001-4CF6D8349F1D}">
      <dgm:prSet custT="1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r>
            <a:rPr kumimoji="0" lang="en-US" sz="1800" b="0" i="0" u="none" strike="noStrike" cap="none" normalizeH="0" baseline="0" dirty="0">
              <a:ln/>
              <a:effectLst/>
              <a:latin typeface="+mn-lt"/>
            </a:rPr>
            <a:t>Medical Imaging</a:t>
          </a:r>
        </a:p>
      </dgm:t>
    </dgm:pt>
    <dgm:pt modelId="{6FAE9AEC-948B-43E4-92D9-B14F24D2E3F9}" type="parTrans" cxnId="{8C688FBA-A924-4243-BFE2-B923374A00BF}">
      <dgm:prSet/>
      <dgm:spPr/>
      <dgm:t>
        <a:bodyPr/>
        <a:lstStyle/>
        <a:p>
          <a:endParaRPr lang="en-US"/>
        </a:p>
      </dgm:t>
    </dgm:pt>
    <dgm:pt modelId="{A5429945-619D-476C-84AC-19B6372FA290}" type="sibTrans" cxnId="{8C688FBA-A924-4243-BFE2-B923374A00BF}">
      <dgm:prSet/>
      <dgm:spPr/>
      <dgm:t>
        <a:bodyPr/>
        <a:lstStyle/>
        <a:p>
          <a:endParaRPr lang="en-US"/>
        </a:p>
      </dgm:t>
    </dgm:pt>
    <dgm:pt modelId="{0C8B7208-480C-444A-929D-D2F79745C24C}">
      <dgm:prSet custT="1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</a:rPr>
            <a:t>Movie Special Effects</a:t>
          </a:r>
        </a:p>
      </dgm:t>
    </dgm:pt>
    <dgm:pt modelId="{169D7A11-0A3C-4477-A698-4BD5F977BB95}" type="parTrans" cxnId="{EA999AB3-D862-48FA-91DD-7A0109FF11F9}">
      <dgm:prSet/>
      <dgm:spPr/>
      <dgm:t>
        <a:bodyPr/>
        <a:lstStyle/>
        <a:p>
          <a:endParaRPr lang="en-US"/>
        </a:p>
      </dgm:t>
    </dgm:pt>
    <dgm:pt modelId="{0E115009-8736-4C0C-B8C5-191F9F3FEB58}" type="sibTrans" cxnId="{EA999AB3-D862-48FA-91DD-7A0109FF11F9}">
      <dgm:prSet/>
      <dgm:spPr/>
      <dgm:t>
        <a:bodyPr/>
        <a:lstStyle/>
        <a:p>
          <a:endParaRPr lang="en-US"/>
        </a:p>
      </dgm:t>
    </dgm:pt>
    <dgm:pt modelId="{90945EA9-EDF4-412D-AF10-2D713B15F937}">
      <dgm:prSet custT="1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r>
            <a:rPr kumimoji="0" lang="en-US" sz="1800" b="0" i="0" u="none" strike="noStrike" cap="none" normalizeH="0" baseline="0" dirty="0">
              <a:ln/>
              <a:effectLst/>
              <a:latin typeface="+mn-lt"/>
            </a:rPr>
            <a:t>Self Driving Cars</a:t>
          </a:r>
        </a:p>
      </dgm:t>
    </dgm:pt>
    <dgm:pt modelId="{779C6AD0-2815-4276-AD1D-4FC3F9DB9C45}" type="parTrans" cxnId="{0E7095C8-B0B1-4D2D-A1A1-CA7A6BCE467C}">
      <dgm:prSet/>
      <dgm:spPr/>
      <dgm:t>
        <a:bodyPr/>
        <a:lstStyle/>
        <a:p>
          <a:endParaRPr lang="en-US"/>
        </a:p>
      </dgm:t>
    </dgm:pt>
    <dgm:pt modelId="{5A7AB8F6-8797-4F60-A75A-CA1341CCD66C}" type="sibTrans" cxnId="{0E7095C8-B0B1-4D2D-A1A1-CA7A6BCE467C}">
      <dgm:prSet/>
      <dgm:spPr/>
      <dgm:t>
        <a:bodyPr/>
        <a:lstStyle/>
        <a:p>
          <a:endParaRPr lang="en-US"/>
        </a:p>
      </dgm:t>
    </dgm:pt>
    <dgm:pt modelId="{73F396A7-0DFA-437B-8CEF-28BA00DC4836}" type="pres">
      <dgm:prSet presAssocID="{78C7BE24-A4AA-46D7-8D41-81C8828B7FCE}" presName="diagram" presStyleCnt="0">
        <dgm:presLayoutVars>
          <dgm:dir/>
          <dgm:resizeHandles val="exact"/>
        </dgm:presLayoutVars>
      </dgm:prSet>
      <dgm:spPr/>
    </dgm:pt>
    <dgm:pt modelId="{ECB8C00D-E3FD-40A2-AB09-F40C046485D4}" type="pres">
      <dgm:prSet presAssocID="{D100EC3C-1D80-4389-9823-A08FEE5E9C62}" presName="node" presStyleLbl="node1" presStyleIdx="0" presStyleCnt="6">
        <dgm:presLayoutVars>
          <dgm:bulletEnabled val="1"/>
        </dgm:presLayoutVars>
      </dgm:prSet>
      <dgm:spPr/>
    </dgm:pt>
    <dgm:pt modelId="{B473F610-44C8-4852-82C8-62E5D4867391}" type="pres">
      <dgm:prSet presAssocID="{61586387-AD4C-40BA-9267-AFC5BAD2208A}" presName="sibTrans" presStyleCnt="0"/>
      <dgm:spPr/>
    </dgm:pt>
    <dgm:pt modelId="{EE83CF86-2D91-438B-A4FE-42C7F09EBC74}" type="pres">
      <dgm:prSet presAssocID="{D6DE909D-E1AE-4409-B402-A89BF09007CC}" presName="node" presStyleLbl="node1" presStyleIdx="1" presStyleCnt="6">
        <dgm:presLayoutVars>
          <dgm:bulletEnabled val="1"/>
        </dgm:presLayoutVars>
      </dgm:prSet>
      <dgm:spPr/>
    </dgm:pt>
    <dgm:pt modelId="{FCE2E11A-0214-4FA8-88E3-617AB37D56F7}" type="pres">
      <dgm:prSet presAssocID="{4FD4C27B-5771-4779-9908-34F2000F6319}" presName="sibTrans" presStyleCnt="0"/>
      <dgm:spPr/>
    </dgm:pt>
    <dgm:pt modelId="{2EE0A10E-102E-4ABB-BFB1-F825E419C024}" type="pres">
      <dgm:prSet presAssocID="{98892F00-03DA-43A2-A373-678D10A511F4}" presName="node" presStyleLbl="node1" presStyleIdx="2" presStyleCnt="6">
        <dgm:presLayoutVars>
          <dgm:bulletEnabled val="1"/>
        </dgm:presLayoutVars>
      </dgm:prSet>
      <dgm:spPr/>
    </dgm:pt>
    <dgm:pt modelId="{7652FDB5-AFD8-4FD7-A0B9-13A2BEC185B0}" type="pres">
      <dgm:prSet presAssocID="{0704BAB4-FB46-492A-BB40-7383838C9842}" presName="sibTrans" presStyleCnt="0"/>
      <dgm:spPr/>
    </dgm:pt>
    <dgm:pt modelId="{4BC37E09-4EB7-49B0-8D4E-CBE825E53A14}" type="pres">
      <dgm:prSet presAssocID="{02DACE7D-F294-4485-9001-4CF6D8349F1D}" presName="node" presStyleLbl="node1" presStyleIdx="3" presStyleCnt="6">
        <dgm:presLayoutVars>
          <dgm:bulletEnabled val="1"/>
        </dgm:presLayoutVars>
      </dgm:prSet>
      <dgm:spPr/>
    </dgm:pt>
    <dgm:pt modelId="{F01458F1-9257-43D8-81F1-12DE089BCE26}" type="pres">
      <dgm:prSet presAssocID="{A5429945-619D-476C-84AC-19B6372FA290}" presName="sibTrans" presStyleCnt="0"/>
      <dgm:spPr/>
    </dgm:pt>
    <dgm:pt modelId="{3A85B39B-D21B-49BA-977B-0899E1504480}" type="pres">
      <dgm:prSet presAssocID="{0C8B7208-480C-444A-929D-D2F79745C24C}" presName="node" presStyleLbl="node1" presStyleIdx="4" presStyleCnt="6">
        <dgm:presLayoutVars>
          <dgm:bulletEnabled val="1"/>
        </dgm:presLayoutVars>
      </dgm:prSet>
      <dgm:spPr/>
    </dgm:pt>
    <dgm:pt modelId="{659BDAB1-C25C-4D31-988B-4DFF76B32A29}" type="pres">
      <dgm:prSet presAssocID="{0E115009-8736-4C0C-B8C5-191F9F3FEB58}" presName="sibTrans" presStyleCnt="0"/>
      <dgm:spPr/>
    </dgm:pt>
    <dgm:pt modelId="{89EB1240-D2C4-43F6-9561-800C9053BEA5}" type="pres">
      <dgm:prSet presAssocID="{90945EA9-EDF4-412D-AF10-2D713B15F937}" presName="node" presStyleLbl="node1" presStyleIdx="5" presStyleCnt="6">
        <dgm:presLayoutVars>
          <dgm:bulletEnabled val="1"/>
        </dgm:presLayoutVars>
      </dgm:prSet>
      <dgm:spPr/>
    </dgm:pt>
  </dgm:ptLst>
  <dgm:cxnLst>
    <dgm:cxn modelId="{6159ED11-B946-437C-99BA-4A1DA24286E2}" srcId="{78C7BE24-A4AA-46D7-8D41-81C8828B7FCE}" destId="{98892F00-03DA-43A2-A373-678D10A511F4}" srcOrd="2" destOrd="0" parTransId="{06574A53-3EBE-41E5-937E-00AEB7BA62F1}" sibTransId="{0704BAB4-FB46-492A-BB40-7383838C9842}"/>
    <dgm:cxn modelId="{3FDE5724-16C2-40FE-B20E-26CF1D84B905}" srcId="{78C7BE24-A4AA-46D7-8D41-81C8828B7FCE}" destId="{D100EC3C-1D80-4389-9823-A08FEE5E9C62}" srcOrd="0" destOrd="0" parTransId="{E7F69966-95E8-405E-94B2-999A65138326}" sibTransId="{61586387-AD4C-40BA-9267-AFC5BAD2208A}"/>
    <dgm:cxn modelId="{06EF842A-7811-43A8-9430-AB585D8C1414}" type="presOf" srcId="{D6DE909D-E1AE-4409-B402-A89BF09007CC}" destId="{EE83CF86-2D91-438B-A4FE-42C7F09EBC74}" srcOrd="0" destOrd="0" presId="urn:microsoft.com/office/officeart/2005/8/layout/default"/>
    <dgm:cxn modelId="{0D8BCB2C-AB8D-4462-B105-21F2E3CF8544}" type="presOf" srcId="{D100EC3C-1D80-4389-9823-A08FEE5E9C62}" destId="{ECB8C00D-E3FD-40A2-AB09-F40C046485D4}" srcOrd="0" destOrd="0" presId="urn:microsoft.com/office/officeart/2005/8/layout/default"/>
    <dgm:cxn modelId="{43E7F639-7B06-4E24-B836-8210AF675204}" type="presOf" srcId="{0C8B7208-480C-444A-929D-D2F79745C24C}" destId="{3A85B39B-D21B-49BA-977B-0899E1504480}" srcOrd="0" destOrd="0" presId="urn:microsoft.com/office/officeart/2005/8/layout/default"/>
    <dgm:cxn modelId="{62AC206A-2019-45DA-91BB-1D194AE2CFFE}" type="presOf" srcId="{98892F00-03DA-43A2-A373-678D10A511F4}" destId="{2EE0A10E-102E-4ABB-BFB1-F825E419C024}" srcOrd="0" destOrd="0" presId="urn:microsoft.com/office/officeart/2005/8/layout/default"/>
    <dgm:cxn modelId="{60333E7F-4CA7-4266-95EC-BFA77AE185E2}" srcId="{78C7BE24-A4AA-46D7-8D41-81C8828B7FCE}" destId="{D6DE909D-E1AE-4409-B402-A89BF09007CC}" srcOrd="1" destOrd="0" parTransId="{5AD98836-2916-49BF-A4A6-AE661D41F4F9}" sibTransId="{4FD4C27B-5771-4779-9908-34F2000F6319}"/>
    <dgm:cxn modelId="{E6137B89-EBE5-4E4F-BF8D-C283590549B7}" type="presOf" srcId="{90945EA9-EDF4-412D-AF10-2D713B15F937}" destId="{89EB1240-D2C4-43F6-9561-800C9053BEA5}" srcOrd="0" destOrd="0" presId="urn:microsoft.com/office/officeart/2005/8/layout/default"/>
    <dgm:cxn modelId="{EA999AB3-D862-48FA-91DD-7A0109FF11F9}" srcId="{78C7BE24-A4AA-46D7-8D41-81C8828B7FCE}" destId="{0C8B7208-480C-444A-929D-D2F79745C24C}" srcOrd="4" destOrd="0" parTransId="{169D7A11-0A3C-4477-A698-4BD5F977BB95}" sibTransId="{0E115009-8736-4C0C-B8C5-191F9F3FEB58}"/>
    <dgm:cxn modelId="{8C688FBA-A924-4243-BFE2-B923374A00BF}" srcId="{78C7BE24-A4AA-46D7-8D41-81C8828B7FCE}" destId="{02DACE7D-F294-4485-9001-4CF6D8349F1D}" srcOrd="3" destOrd="0" parTransId="{6FAE9AEC-948B-43E4-92D9-B14F24D2E3F9}" sibTransId="{A5429945-619D-476C-84AC-19B6372FA290}"/>
    <dgm:cxn modelId="{0E7095C8-B0B1-4D2D-A1A1-CA7A6BCE467C}" srcId="{78C7BE24-A4AA-46D7-8D41-81C8828B7FCE}" destId="{90945EA9-EDF4-412D-AF10-2D713B15F937}" srcOrd="5" destOrd="0" parTransId="{779C6AD0-2815-4276-AD1D-4FC3F9DB9C45}" sibTransId="{5A7AB8F6-8797-4F60-A75A-CA1341CCD66C}"/>
    <dgm:cxn modelId="{1D7D2CDE-1741-461D-B4C5-8CF7B38D1709}" type="presOf" srcId="{02DACE7D-F294-4485-9001-4CF6D8349F1D}" destId="{4BC37E09-4EB7-49B0-8D4E-CBE825E53A14}" srcOrd="0" destOrd="0" presId="urn:microsoft.com/office/officeart/2005/8/layout/default"/>
    <dgm:cxn modelId="{F3E666F4-E81C-472B-B21E-5F2F7F3B657E}" type="presOf" srcId="{78C7BE24-A4AA-46D7-8D41-81C8828B7FCE}" destId="{73F396A7-0DFA-437B-8CEF-28BA00DC4836}" srcOrd="0" destOrd="0" presId="urn:microsoft.com/office/officeart/2005/8/layout/default"/>
    <dgm:cxn modelId="{CC2A45C8-645F-48DC-8377-32FEFDAAD607}" type="presParOf" srcId="{73F396A7-0DFA-437B-8CEF-28BA00DC4836}" destId="{ECB8C00D-E3FD-40A2-AB09-F40C046485D4}" srcOrd="0" destOrd="0" presId="urn:microsoft.com/office/officeart/2005/8/layout/default"/>
    <dgm:cxn modelId="{A776E910-5043-4F73-A9B4-C9F33359E7CA}" type="presParOf" srcId="{73F396A7-0DFA-437B-8CEF-28BA00DC4836}" destId="{B473F610-44C8-4852-82C8-62E5D4867391}" srcOrd="1" destOrd="0" presId="urn:microsoft.com/office/officeart/2005/8/layout/default"/>
    <dgm:cxn modelId="{4AC46A6B-3A5D-4594-B684-E433A5453896}" type="presParOf" srcId="{73F396A7-0DFA-437B-8CEF-28BA00DC4836}" destId="{EE83CF86-2D91-438B-A4FE-42C7F09EBC74}" srcOrd="2" destOrd="0" presId="urn:microsoft.com/office/officeart/2005/8/layout/default"/>
    <dgm:cxn modelId="{D67BE2A7-DECA-4F17-94E2-0626CCEFC515}" type="presParOf" srcId="{73F396A7-0DFA-437B-8CEF-28BA00DC4836}" destId="{FCE2E11A-0214-4FA8-88E3-617AB37D56F7}" srcOrd="3" destOrd="0" presId="urn:microsoft.com/office/officeart/2005/8/layout/default"/>
    <dgm:cxn modelId="{F60B38CE-8CEE-46CA-A378-6D24FCD71E6F}" type="presParOf" srcId="{73F396A7-0DFA-437B-8CEF-28BA00DC4836}" destId="{2EE0A10E-102E-4ABB-BFB1-F825E419C024}" srcOrd="4" destOrd="0" presId="urn:microsoft.com/office/officeart/2005/8/layout/default"/>
    <dgm:cxn modelId="{0CDB55A5-1748-48FD-AA66-9A736861B672}" type="presParOf" srcId="{73F396A7-0DFA-437B-8CEF-28BA00DC4836}" destId="{7652FDB5-AFD8-4FD7-A0B9-13A2BEC185B0}" srcOrd="5" destOrd="0" presId="urn:microsoft.com/office/officeart/2005/8/layout/default"/>
    <dgm:cxn modelId="{C679D009-4412-4828-A7E6-C6CD7770BAF6}" type="presParOf" srcId="{73F396A7-0DFA-437B-8CEF-28BA00DC4836}" destId="{4BC37E09-4EB7-49B0-8D4E-CBE825E53A14}" srcOrd="6" destOrd="0" presId="urn:microsoft.com/office/officeart/2005/8/layout/default"/>
    <dgm:cxn modelId="{D10A3D24-2083-418A-BA26-2FC300FCC257}" type="presParOf" srcId="{73F396A7-0DFA-437B-8CEF-28BA00DC4836}" destId="{F01458F1-9257-43D8-81F1-12DE089BCE26}" srcOrd="7" destOrd="0" presId="urn:microsoft.com/office/officeart/2005/8/layout/default"/>
    <dgm:cxn modelId="{0487C0E6-5BA8-4E4A-B6EC-F8252FAF704B}" type="presParOf" srcId="{73F396A7-0DFA-437B-8CEF-28BA00DC4836}" destId="{3A85B39B-D21B-49BA-977B-0899E1504480}" srcOrd="8" destOrd="0" presId="urn:microsoft.com/office/officeart/2005/8/layout/default"/>
    <dgm:cxn modelId="{B4701A1D-0CC4-45A0-A290-37FD04B62A9E}" type="presParOf" srcId="{73F396A7-0DFA-437B-8CEF-28BA00DC4836}" destId="{659BDAB1-C25C-4D31-988B-4DFF76B32A29}" srcOrd="9" destOrd="0" presId="urn:microsoft.com/office/officeart/2005/8/layout/default"/>
    <dgm:cxn modelId="{605984EA-86F4-4B76-8717-3C49F6EAEA25}" type="presParOf" srcId="{73F396A7-0DFA-437B-8CEF-28BA00DC4836}" destId="{89EB1240-D2C4-43F6-9561-800C9053BEA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59994-C220-4C79-BCEB-7A364274BF9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6BB4E-8CB6-4124-88A0-483E223135FA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Artificial Intelligence </a:t>
          </a:r>
        </a:p>
      </dgm:t>
    </dgm:pt>
    <dgm:pt modelId="{197EF443-157D-4B9C-935D-C677A97E99D6}" type="parTrans" cxnId="{3A3A41B1-05F4-41D8-AD0D-24A61BD1D2AC}">
      <dgm:prSet/>
      <dgm:spPr/>
      <dgm:t>
        <a:bodyPr/>
        <a:lstStyle/>
        <a:p>
          <a:endParaRPr lang="en-US"/>
        </a:p>
      </dgm:t>
    </dgm:pt>
    <dgm:pt modelId="{4628CDCB-87ED-4A26-B770-C1846CFAC2D1}" type="sibTrans" cxnId="{3A3A41B1-05F4-41D8-AD0D-24A61BD1D2AC}">
      <dgm:prSet/>
      <dgm:spPr/>
      <dgm:t>
        <a:bodyPr/>
        <a:lstStyle/>
        <a:p>
          <a:endParaRPr lang="en-US"/>
        </a:p>
      </dgm:t>
    </dgm:pt>
    <dgm:pt modelId="{6D4B3400-00AC-4F5F-BF5C-80B29F26E809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Machine Learning</a:t>
          </a:r>
        </a:p>
      </dgm:t>
    </dgm:pt>
    <dgm:pt modelId="{91D8F13F-0024-4CAF-BD6C-CBC4FAA03843}" type="parTrans" cxnId="{A9DF40F6-8ACF-4276-9605-298DCDC4BD5C}">
      <dgm:prSet/>
      <dgm:spPr/>
      <dgm:t>
        <a:bodyPr/>
        <a:lstStyle/>
        <a:p>
          <a:endParaRPr lang="en-US"/>
        </a:p>
      </dgm:t>
    </dgm:pt>
    <dgm:pt modelId="{508584A5-421D-441B-AD8D-E455AFA463F4}" type="sibTrans" cxnId="{A9DF40F6-8ACF-4276-9605-298DCDC4BD5C}">
      <dgm:prSet/>
      <dgm:spPr/>
      <dgm:t>
        <a:bodyPr/>
        <a:lstStyle/>
        <a:p>
          <a:endParaRPr lang="en-US"/>
        </a:p>
      </dgm:t>
    </dgm:pt>
    <dgm:pt modelId="{41806D08-9913-4474-9CF5-5C78099D48D6}">
      <dgm:prSet phldrT="[Text]" custT="1"/>
      <dgm:spPr/>
      <dgm:t>
        <a:bodyPr/>
        <a:lstStyle/>
        <a:p>
          <a:endParaRPr lang="en-US" sz="2800" dirty="0"/>
        </a:p>
      </dgm:t>
    </dgm:pt>
    <dgm:pt modelId="{406E1E3F-95C9-40C1-9E17-7CAE34CDBDE7}" type="parTrans" cxnId="{5D656C09-C300-4708-8A6A-7786A610A6B1}">
      <dgm:prSet/>
      <dgm:spPr/>
      <dgm:t>
        <a:bodyPr/>
        <a:lstStyle/>
        <a:p>
          <a:endParaRPr lang="en-US"/>
        </a:p>
      </dgm:t>
    </dgm:pt>
    <dgm:pt modelId="{14DE9C37-CC75-4B45-88E4-9F9EED2BC2FA}" type="sibTrans" cxnId="{5D656C09-C300-4708-8A6A-7786A610A6B1}">
      <dgm:prSet/>
      <dgm:spPr/>
      <dgm:t>
        <a:bodyPr/>
        <a:lstStyle/>
        <a:p>
          <a:endParaRPr lang="en-US"/>
        </a:p>
      </dgm:t>
    </dgm:pt>
    <dgm:pt modelId="{4EABFD8F-4D03-4096-ACB6-5D21BFF6C6FF}">
      <dgm:prSet phldrT="[Text]"/>
      <dgm:spPr/>
      <dgm:t>
        <a:bodyPr/>
        <a:lstStyle/>
        <a:p>
          <a:endParaRPr lang="en-US" dirty="0"/>
        </a:p>
      </dgm:t>
    </dgm:pt>
    <dgm:pt modelId="{2A077499-6CB8-432F-84C9-61F7448827BA}" type="parTrans" cxnId="{6582BE5E-BAE2-464D-A027-DBE4A78C358D}">
      <dgm:prSet/>
      <dgm:spPr/>
      <dgm:t>
        <a:bodyPr/>
        <a:lstStyle/>
        <a:p>
          <a:endParaRPr lang="en-US"/>
        </a:p>
      </dgm:t>
    </dgm:pt>
    <dgm:pt modelId="{3E072548-E3D1-4AB5-ADBF-FDD5A221C8F5}" type="sibTrans" cxnId="{6582BE5E-BAE2-464D-A027-DBE4A78C358D}">
      <dgm:prSet/>
      <dgm:spPr/>
      <dgm:t>
        <a:bodyPr/>
        <a:lstStyle/>
        <a:p>
          <a:endParaRPr lang="en-US"/>
        </a:p>
      </dgm:t>
    </dgm:pt>
    <dgm:pt modelId="{E6A48B73-8EF3-473C-9642-278CCCD45ED4}">
      <dgm:prSet phldrT="[Text]" custT="1"/>
      <dgm:spPr/>
      <dgm:t>
        <a:bodyPr/>
        <a:lstStyle/>
        <a:p>
          <a:endParaRPr lang="en-US" sz="1600" dirty="0"/>
        </a:p>
      </dgm:t>
    </dgm:pt>
    <dgm:pt modelId="{B2F01451-7F4A-4147-9638-0EDE4AB44F24}" type="parTrans" cxnId="{695C18D7-3AB0-4C2B-9737-5146C35D193C}">
      <dgm:prSet/>
      <dgm:spPr/>
      <dgm:t>
        <a:bodyPr/>
        <a:lstStyle/>
        <a:p>
          <a:endParaRPr lang="en-US"/>
        </a:p>
      </dgm:t>
    </dgm:pt>
    <dgm:pt modelId="{46D824BB-D5BB-4254-9143-4A617A576C84}" type="sibTrans" cxnId="{695C18D7-3AB0-4C2B-9737-5146C35D193C}">
      <dgm:prSet/>
      <dgm:spPr/>
      <dgm:t>
        <a:bodyPr/>
        <a:lstStyle/>
        <a:p>
          <a:endParaRPr lang="en-US"/>
        </a:p>
      </dgm:t>
    </dgm:pt>
    <dgm:pt modelId="{52A34A73-9732-4E47-B8AD-20900B1D846D}">
      <dgm:prSet phldrT="[Text]"/>
      <dgm:spPr/>
      <dgm:t>
        <a:bodyPr/>
        <a:lstStyle/>
        <a:p>
          <a:endParaRPr lang="en-US" dirty="0"/>
        </a:p>
      </dgm:t>
    </dgm:pt>
    <dgm:pt modelId="{1752183E-0B69-41C4-BD2F-92C7B0E54E56}" type="parTrans" cxnId="{17C0FB3F-7B05-445E-9AD4-1A350E757DE7}">
      <dgm:prSet/>
      <dgm:spPr/>
      <dgm:t>
        <a:bodyPr/>
        <a:lstStyle/>
        <a:p>
          <a:endParaRPr lang="en-US"/>
        </a:p>
      </dgm:t>
    </dgm:pt>
    <dgm:pt modelId="{CCB35916-D136-4F62-8851-83E901277F62}" type="sibTrans" cxnId="{17C0FB3F-7B05-445E-9AD4-1A350E757DE7}">
      <dgm:prSet/>
      <dgm:spPr/>
      <dgm:t>
        <a:bodyPr/>
        <a:lstStyle/>
        <a:p>
          <a:endParaRPr lang="en-US"/>
        </a:p>
      </dgm:t>
    </dgm:pt>
    <dgm:pt modelId="{182FEE89-557A-4DD2-9DDF-F2F3C3BD5AD3}" type="pres">
      <dgm:prSet presAssocID="{09E59994-C220-4C79-BCEB-7A364274BF92}" presName="Name0" presStyleCnt="0">
        <dgm:presLayoutVars>
          <dgm:dir/>
          <dgm:animLvl val="lvl"/>
          <dgm:resizeHandles val="exact"/>
        </dgm:presLayoutVars>
      </dgm:prSet>
      <dgm:spPr/>
    </dgm:pt>
    <dgm:pt modelId="{F2B8EB9D-5EC3-40E7-B1B1-AC6BF076501A}" type="pres">
      <dgm:prSet presAssocID="{6A66BB4E-8CB6-4124-88A0-483E223135FA}" presName="Name8" presStyleCnt="0"/>
      <dgm:spPr/>
    </dgm:pt>
    <dgm:pt modelId="{4A5496E0-E216-445F-88FF-D41EB9C1452F}" type="pres">
      <dgm:prSet presAssocID="{6A66BB4E-8CB6-4124-88A0-483E223135FA}" presName="acctBkgd" presStyleLbl="alignAcc1" presStyleIdx="0" presStyleCnt="3"/>
      <dgm:spPr/>
    </dgm:pt>
    <dgm:pt modelId="{9F4D5966-0F59-4335-967A-BE5D92A06760}" type="pres">
      <dgm:prSet presAssocID="{6A66BB4E-8CB6-4124-88A0-483E223135FA}" presName="acctTx" presStyleLbl="alignAcc1" presStyleIdx="0" presStyleCnt="3">
        <dgm:presLayoutVars>
          <dgm:bulletEnabled val="1"/>
        </dgm:presLayoutVars>
      </dgm:prSet>
      <dgm:spPr/>
    </dgm:pt>
    <dgm:pt modelId="{26887ED7-A3EA-43D5-8ACA-642DD607D846}" type="pres">
      <dgm:prSet presAssocID="{6A66BB4E-8CB6-4124-88A0-483E223135FA}" presName="level" presStyleLbl="node1" presStyleIdx="0" presStyleCnt="3">
        <dgm:presLayoutVars>
          <dgm:chMax val="1"/>
          <dgm:bulletEnabled val="1"/>
        </dgm:presLayoutVars>
      </dgm:prSet>
      <dgm:spPr/>
    </dgm:pt>
    <dgm:pt modelId="{ED4E9045-22F5-427F-8DAE-3F67E5F0EC8D}" type="pres">
      <dgm:prSet presAssocID="{6A66BB4E-8CB6-4124-88A0-483E223135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F40A81-AA8F-4E35-BF7D-93910E71E9D2}" type="pres">
      <dgm:prSet presAssocID="{6D4B3400-00AC-4F5F-BF5C-80B29F26E809}" presName="Name8" presStyleCnt="0"/>
      <dgm:spPr/>
    </dgm:pt>
    <dgm:pt modelId="{F3CAEBCB-EFE0-46BD-A3A3-1FFC32FF8A93}" type="pres">
      <dgm:prSet presAssocID="{6D4B3400-00AC-4F5F-BF5C-80B29F26E809}" presName="acctBkgd" presStyleLbl="alignAcc1" presStyleIdx="1" presStyleCnt="3"/>
      <dgm:spPr/>
    </dgm:pt>
    <dgm:pt modelId="{90317E3D-895C-47BD-9DA1-281401A57A47}" type="pres">
      <dgm:prSet presAssocID="{6D4B3400-00AC-4F5F-BF5C-80B29F26E809}" presName="acctTx" presStyleLbl="alignAcc1" presStyleIdx="1" presStyleCnt="3">
        <dgm:presLayoutVars>
          <dgm:bulletEnabled val="1"/>
        </dgm:presLayoutVars>
      </dgm:prSet>
      <dgm:spPr/>
    </dgm:pt>
    <dgm:pt modelId="{789DDDE1-7D4F-411C-A5E2-EB06D831D949}" type="pres">
      <dgm:prSet presAssocID="{6D4B3400-00AC-4F5F-BF5C-80B29F26E809}" presName="level" presStyleLbl="node1" presStyleIdx="1" presStyleCnt="3">
        <dgm:presLayoutVars>
          <dgm:chMax val="1"/>
          <dgm:bulletEnabled val="1"/>
        </dgm:presLayoutVars>
      </dgm:prSet>
      <dgm:spPr/>
    </dgm:pt>
    <dgm:pt modelId="{B2F3C4E2-9971-431C-9DB4-67E772363538}" type="pres">
      <dgm:prSet presAssocID="{6D4B3400-00AC-4F5F-BF5C-80B29F26E80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77B68D-62F6-435E-AD34-3450A2CC8B99}" type="pres">
      <dgm:prSet presAssocID="{41806D08-9913-4474-9CF5-5C78099D48D6}" presName="Name8" presStyleCnt="0"/>
      <dgm:spPr/>
    </dgm:pt>
    <dgm:pt modelId="{42CCE2CA-97F6-4A46-A52B-895B12AA45AC}" type="pres">
      <dgm:prSet presAssocID="{41806D08-9913-4474-9CF5-5C78099D48D6}" presName="acctBkgd" presStyleLbl="alignAcc1" presStyleIdx="2" presStyleCnt="3"/>
      <dgm:spPr/>
    </dgm:pt>
    <dgm:pt modelId="{EC67A2C2-E8F9-4A35-8033-3C72EC1A0B9C}" type="pres">
      <dgm:prSet presAssocID="{41806D08-9913-4474-9CF5-5C78099D48D6}" presName="acctTx" presStyleLbl="alignAcc1" presStyleIdx="2" presStyleCnt="3">
        <dgm:presLayoutVars>
          <dgm:bulletEnabled val="1"/>
        </dgm:presLayoutVars>
      </dgm:prSet>
      <dgm:spPr/>
    </dgm:pt>
    <dgm:pt modelId="{3F82B41B-A58B-4863-A9E8-B966276D28AE}" type="pres">
      <dgm:prSet presAssocID="{41806D08-9913-4474-9CF5-5C78099D48D6}" presName="level" presStyleLbl="node1" presStyleIdx="2" presStyleCnt="3">
        <dgm:presLayoutVars>
          <dgm:chMax val="1"/>
          <dgm:bulletEnabled val="1"/>
        </dgm:presLayoutVars>
      </dgm:prSet>
      <dgm:spPr/>
    </dgm:pt>
    <dgm:pt modelId="{F2010AB6-9938-41C6-BAAC-19D9C7FAD8F6}" type="pres">
      <dgm:prSet presAssocID="{41806D08-9913-4474-9CF5-5C78099D48D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D656C09-C300-4708-8A6A-7786A610A6B1}" srcId="{09E59994-C220-4C79-BCEB-7A364274BF92}" destId="{41806D08-9913-4474-9CF5-5C78099D48D6}" srcOrd="2" destOrd="0" parTransId="{406E1E3F-95C9-40C1-9E17-7CAE34CDBDE7}" sibTransId="{14DE9C37-CC75-4B45-88E4-9F9EED2BC2FA}"/>
    <dgm:cxn modelId="{DBA3E120-370E-40D2-9481-77EBEE4B1444}" type="presOf" srcId="{52A34A73-9732-4E47-B8AD-20900B1D846D}" destId="{EC67A2C2-E8F9-4A35-8033-3C72EC1A0B9C}" srcOrd="1" destOrd="0" presId="urn:microsoft.com/office/officeart/2005/8/layout/pyramid3"/>
    <dgm:cxn modelId="{ED920C28-A0CE-4EE5-938D-108BA96446BB}" type="presOf" srcId="{41806D08-9913-4474-9CF5-5C78099D48D6}" destId="{F2010AB6-9938-41C6-BAAC-19D9C7FAD8F6}" srcOrd="1" destOrd="0" presId="urn:microsoft.com/office/officeart/2005/8/layout/pyramid3"/>
    <dgm:cxn modelId="{47376A32-1945-4642-B749-BCF657875666}" type="presOf" srcId="{E6A48B73-8EF3-473C-9642-278CCCD45ED4}" destId="{F3CAEBCB-EFE0-46BD-A3A3-1FFC32FF8A93}" srcOrd="0" destOrd="0" presId="urn:microsoft.com/office/officeart/2005/8/layout/pyramid3"/>
    <dgm:cxn modelId="{17C0FB3F-7B05-445E-9AD4-1A350E757DE7}" srcId="{41806D08-9913-4474-9CF5-5C78099D48D6}" destId="{52A34A73-9732-4E47-B8AD-20900B1D846D}" srcOrd="0" destOrd="0" parTransId="{1752183E-0B69-41C4-BD2F-92C7B0E54E56}" sibTransId="{CCB35916-D136-4F62-8851-83E901277F62}"/>
    <dgm:cxn modelId="{6582BE5E-BAE2-464D-A027-DBE4A78C358D}" srcId="{6A66BB4E-8CB6-4124-88A0-483E223135FA}" destId="{4EABFD8F-4D03-4096-ACB6-5D21BFF6C6FF}" srcOrd="0" destOrd="0" parTransId="{2A077499-6CB8-432F-84C9-61F7448827BA}" sibTransId="{3E072548-E3D1-4AB5-ADBF-FDD5A221C8F5}"/>
    <dgm:cxn modelId="{CC46E741-5ADB-4947-9569-6E369A18BD6B}" type="presOf" srcId="{41806D08-9913-4474-9CF5-5C78099D48D6}" destId="{3F82B41B-A58B-4863-A9E8-B966276D28AE}" srcOrd="0" destOrd="0" presId="urn:microsoft.com/office/officeart/2005/8/layout/pyramid3"/>
    <dgm:cxn modelId="{8E4D9242-119B-458B-BD71-FA26D97BA955}" type="presOf" srcId="{6D4B3400-00AC-4F5F-BF5C-80B29F26E809}" destId="{789DDDE1-7D4F-411C-A5E2-EB06D831D949}" srcOrd="0" destOrd="0" presId="urn:microsoft.com/office/officeart/2005/8/layout/pyramid3"/>
    <dgm:cxn modelId="{01597064-31EF-400F-82FB-70835D15C0B2}" type="presOf" srcId="{E6A48B73-8EF3-473C-9642-278CCCD45ED4}" destId="{90317E3D-895C-47BD-9DA1-281401A57A47}" srcOrd="1" destOrd="0" presId="urn:microsoft.com/office/officeart/2005/8/layout/pyramid3"/>
    <dgm:cxn modelId="{D3469C48-4E4E-4294-A04A-75978021BC10}" type="presOf" srcId="{6A66BB4E-8CB6-4124-88A0-483E223135FA}" destId="{ED4E9045-22F5-427F-8DAE-3F67E5F0EC8D}" srcOrd="1" destOrd="0" presId="urn:microsoft.com/office/officeart/2005/8/layout/pyramid3"/>
    <dgm:cxn modelId="{D5ADB34F-A8CC-462D-A7FE-9FCC6D6242F3}" type="presOf" srcId="{6D4B3400-00AC-4F5F-BF5C-80B29F26E809}" destId="{B2F3C4E2-9971-431C-9DB4-67E772363538}" srcOrd="1" destOrd="0" presId="urn:microsoft.com/office/officeart/2005/8/layout/pyramid3"/>
    <dgm:cxn modelId="{268CCAAC-42D0-4939-8250-4B1BB05D4F9D}" type="presOf" srcId="{52A34A73-9732-4E47-B8AD-20900B1D846D}" destId="{42CCE2CA-97F6-4A46-A52B-895B12AA45AC}" srcOrd="0" destOrd="0" presId="urn:microsoft.com/office/officeart/2005/8/layout/pyramid3"/>
    <dgm:cxn modelId="{C4D229AD-DDD1-40FC-B87E-CA9C5004B9C0}" type="presOf" srcId="{4EABFD8F-4D03-4096-ACB6-5D21BFF6C6FF}" destId="{9F4D5966-0F59-4335-967A-BE5D92A06760}" srcOrd="1" destOrd="0" presId="urn:microsoft.com/office/officeart/2005/8/layout/pyramid3"/>
    <dgm:cxn modelId="{3A3A41B1-05F4-41D8-AD0D-24A61BD1D2AC}" srcId="{09E59994-C220-4C79-BCEB-7A364274BF92}" destId="{6A66BB4E-8CB6-4124-88A0-483E223135FA}" srcOrd="0" destOrd="0" parTransId="{197EF443-157D-4B9C-935D-C677A97E99D6}" sibTransId="{4628CDCB-87ED-4A26-B770-C1846CFAC2D1}"/>
    <dgm:cxn modelId="{017C15CA-94B6-4003-8302-FE6577182319}" type="presOf" srcId="{09E59994-C220-4C79-BCEB-7A364274BF92}" destId="{182FEE89-557A-4DD2-9DDF-F2F3C3BD5AD3}" srcOrd="0" destOrd="0" presId="urn:microsoft.com/office/officeart/2005/8/layout/pyramid3"/>
    <dgm:cxn modelId="{695C18D7-3AB0-4C2B-9737-5146C35D193C}" srcId="{6D4B3400-00AC-4F5F-BF5C-80B29F26E809}" destId="{E6A48B73-8EF3-473C-9642-278CCCD45ED4}" srcOrd="0" destOrd="0" parTransId="{B2F01451-7F4A-4147-9638-0EDE4AB44F24}" sibTransId="{46D824BB-D5BB-4254-9143-4A617A576C84}"/>
    <dgm:cxn modelId="{563A34EC-F80F-4B4E-910C-C389C7A55041}" type="presOf" srcId="{6A66BB4E-8CB6-4124-88A0-483E223135FA}" destId="{26887ED7-A3EA-43D5-8ACA-642DD607D846}" srcOrd="0" destOrd="0" presId="urn:microsoft.com/office/officeart/2005/8/layout/pyramid3"/>
    <dgm:cxn modelId="{A9DF40F6-8ACF-4276-9605-298DCDC4BD5C}" srcId="{09E59994-C220-4C79-BCEB-7A364274BF92}" destId="{6D4B3400-00AC-4F5F-BF5C-80B29F26E809}" srcOrd="1" destOrd="0" parTransId="{91D8F13F-0024-4CAF-BD6C-CBC4FAA03843}" sibTransId="{508584A5-421D-441B-AD8D-E455AFA463F4}"/>
    <dgm:cxn modelId="{B64C80F8-F425-48DC-B7C0-85A0EF02DB29}" type="presOf" srcId="{4EABFD8F-4D03-4096-ACB6-5D21BFF6C6FF}" destId="{4A5496E0-E216-445F-88FF-D41EB9C1452F}" srcOrd="0" destOrd="0" presId="urn:microsoft.com/office/officeart/2005/8/layout/pyramid3"/>
    <dgm:cxn modelId="{F315FE55-A17D-40A1-8606-BD621800AE94}" type="presParOf" srcId="{182FEE89-557A-4DD2-9DDF-F2F3C3BD5AD3}" destId="{F2B8EB9D-5EC3-40E7-B1B1-AC6BF076501A}" srcOrd="0" destOrd="0" presId="urn:microsoft.com/office/officeart/2005/8/layout/pyramid3"/>
    <dgm:cxn modelId="{56B0609C-6D31-43F7-BD68-F0D45DB0B6F1}" type="presParOf" srcId="{F2B8EB9D-5EC3-40E7-B1B1-AC6BF076501A}" destId="{4A5496E0-E216-445F-88FF-D41EB9C1452F}" srcOrd="0" destOrd="0" presId="urn:microsoft.com/office/officeart/2005/8/layout/pyramid3"/>
    <dgm:cxn modelId="{4B4396AC-7A24-407C-8985-E3DEB6B06151}" type="presParOf" srcId="{F2B8EB9D-5EC3-40E7-B1B1-AC6BF076501A}" destId="{9F4D5966-0F59-4335-967A-BE5D92A06760}" srcOrd="1" destOrd="0" presId="urn:microsoft.com/office/officeart/2005/8/layout/pyramid3"/>
    <dgm:cxn modelId="{DE1D45A2-D9AC-4D02-ABD0-6220792CA194}" type="presParOf" srcId="{F2B8EB9D-5EC3-40E7-B1B1-AC6BF076501A}" destId="{26887ED7-A3EA-43D5-8ACA-642DD607D846}" srcOrd="2" destOrd="0" presId="urn:microsoft.com/office/officeart/2005/8/layout/pyramid3"/>
    <dgm:cxn modelId="{EBEB4B49-4136-41C9-A629-F21D8059A1FE}" type="presParOf" srcId="{F2B8EB9D-5EC3-40E7-B1B1-AC6BF076501A}" destId="{ED4E9045-22F5-427F-8DAE-3F67E5F0EC8D}" srcOrd="3" destOrd="0" presId="urn:microsoft.com/office/officeart/2005/8/layout/pyramid3"/>
    <dgm:cxn modelId="{DD13C14B-9302-4F4D-91A5-E2D23E4D2BD9}" type="presParOf" srcId="{182FEE89-557A-4DD2-9DDF-F2F3C3BD5AD3}" destId="{DBF40A81-AA8F-4E35-BF7D-93910E71E9D2}" srcOrd="1" destOrd="0" presId="urn:microsoft.com/office/officeart/2005/8/layout/pyramid3"/>
    <dgm:cxn modelId="{CC92BC9E-9200-4E86-9640-27CE3EEE60EE}" type="presParOf" srcId="{DBF40A81-AA8F-4E35-BF7D-93910E71E9D2}" destId="{F3CAEBCB-EFE0-46BD-A3A3-1FFC32FF8A93}" srcOrd="0" destOrd="0" presId="urn:microsoft.com/office/officeart/2005/8/layout/pyramid3"/>
    <dgm:cxn modelId="{E8D042A9-89CE-489A-832E-53DDE4024E78}" type="presParOf" srcId="{DBF40A81-AA8F-4E35-BF7D-93910E71E9D2}" destId="{90317E3D-895C-47BD-9DA1-281401A57A47}" srcOrd="1" destOrd="0" presId="urn:microsoft.com/office/officeart/2005/8/layout/pyramid3"/>
    <dgm:cxn modelId="{2ABA8BD4-0977-4945-87FB-864865C14177}" type="presParOf" srcId="{DBF40A81-AA8F-4E35-BF7D-93910E71E9D2}" destId="{789DDDE1-7D4F-411C-A5E2-EB06D831D949}" srcOrd="2" destOrd="0" presId="urn:microsoft.com/office/officeart/2005/8/layout/pyramid3"/>
    <dgm:cxn modelId="{484423EB-7F1B-4C25-BC7D-3832457F122A}" type="presParOf" srcId="{DBF40A81-AA8F-4E35-BF7D-93910E71E9D2}" destId="{B2F3C4E2-9971-431C-9DB4-67E772363538}" srcOrd="3" destOrd="0" presId="urn:microsoft.com/office/officeart/2005/8/layout/pyramid3"/>
    <dgm:cxn modelId="{2F5ECB9D-9878-4E3C-8565-B42DFA1D0042}" type="presParOf" srcId="{182FEE89-557A-4DD2-9DDF-F2F3C3BD5AD3}" destId="{F577B68D-62F6-435E-AD34-3450A2CC8B99}" srcOrd="2" destOrd="0" presId="urn:microsoft.com/office/officeart/2005/8/layout/pyramid3"/>
    <dgm:cxn modelId="{31EEEAA8-F0A2-481F-A3D4-ABD43BA095B4}" type="presParOf" srcId="{F577B68D-62F6-435E-AD34-3450A2CC8B99}" destId="{42CCE2CA-97F6-4A46-A52B-895B12AA45AC}" srcOrd="0" destOrd="0" presId="urn:microsoft.com/office/officeart/2005/8/layout/pyramid3"/>
    <dgm:cxn modelId="{084EDC8E-2B33-4FD8-9F16-A7BA7DFFBFC2}" type="presParOf" srcId="{F577B68D-62F6-435E-AD34-3450A2CC8B99}" destId="{EC67A2C2-E8F9-4A35-8033-3C72EC1A0B9C}" srcOrd="1" destOrd="0" presId="urn:microsoft.com/office/officeart/2005/8/layout/pyramid3"/>
    <dgm:cxn modelId="{3955ED43-1E71-4788-A276-D64C7D9440FB}" type="presParOf" srcId="{F577B68D-62F6-435E-AD34-3450A2CC8B99}" destId="{3F82B41B-A58B-4863-A9E8-B966276D28AE}" srcOrd="2" destOrd="0" presId="urn:microsoft.com/office/officeart/2005/8/layout/pyramid3"/>
    <dgm:cxn modelId="{A3D32302-F1E6-4473-9BD9-EE950268AB57}" type="presParOf" srcId="{F577B68D-62F6-435E-AD34-3450A2CC8B99}" destId="{F2010AB6-9938-41C6-BAAC-19D9C7FAD8F6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96D47-534D-4A3A-9F0A-715BD565771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9D32A4-97EA-4F92-91D4-880D438336CA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Parse </a:t>
          </a:r>
          <a:r>
            <a:rPr lang="en-US" b="0" i="0" u="none" strike="noStrike" cap="none" baseline="0" noProof="0">
              <a:latin typeface="Century Gothic"/>
            </a:rPr>
            <a:t>data</a:t>
          </a:r>
          <a:endParaRPr lang="en-US"/>
        </a:p>
      </dgm:t>
    </dgm:pt>
    <dgm:pt modelId="{D0B37729-EF58-495D-9A78-695B53EDAB4A}" type="parTrans" cxnId="{4D3992E3-F7F2-4961-81FB-AE9817B3C0B9}">
      <dgm:prSet/>
      <dgm:spPr/>
      <dgm:t>
        <a:bodyPr/>
        <a:lstStyle/>
        <a:p>
          <a:endParaRPr lang="en-US"/>
        </a:p>
      </dgm:t>
    </dgm:pt>
    <dgm:pt modelId="{F9070109-E448-4A7F-9D0C-7298764CCADA}" type="sibTrans" cxnId="{4D3992E3-F7F2-4961-81FB-AE9817B3C0B9}">
      <dgm:prSet/>
      <dgm:spPr/>
      <dgm:t>
        <a:bodyPr/>
        <a:lstStyle/>
        <a:p>
          <a:endParaRPr lang="en-US"/>
        </a:p>
      </dgm:t>
    </dgm:pt>
    <dgm:pt modelId="{FF3ED95F-8A02-4D6E-B3F2-8B30A05DCBC1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Learn from it</a:t>
          </a:r>
          <a:endParaRPr lang="en-US" dirty="0"/>
        </a:p>
      </dgm:t>
    </dgm:pt>
    <dgm:pt modelId="{75F9E789-92C0-42B0-92EA-4ECBA3667F89}" type="parTrans" cxnId="{0D217C45-287F-4A1A-9C6C-44028AE4DA9A}">
      <dgm:prSet/>
      <dgm:spPr/>
      <dgm:t>
        <a:bodyPr/>
        <a:lstStyle/>
        <a:p>
          <a:endParaRPr lang="en-US"/>
        </a:p>
      </dgm:t>
    </dgm:pt>
    <dgm:pt modelId="{BE320419-BC6D-4906-8B3E-734ACD69CE8D}" type="sibTrans" cxnId="{0D217C45-287F-4A1A-9C6C-44028AE4DA9A}">
      <dgm:prSet/>
      <dgm:spPr/>
      <dgm:t>
        <a:bodyPr/>
        <a:lstStyle/>
        <a:p>
          <a:endParaRPr lang="en-US"/>
        </a:p>
      </dgm:t>
    </dgm:pt>
    <dgm:pt modelId="{DC95E9AB-F61B-42ED-886B-C51F8B3DB2FA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Predict something in world</a:t>
          </a:r>
          <a:endParaRPr lang="en-US" dirty="0"/>
        </a:p>
      </dgm:t>
    </dgm:pt>
    <dgm:pt modelId="{5B85BB09-BDAB-48A7-BA2B-40A4E3F43A96}" type="parTrans" cxnId="{EE825A24-1995-4708-B910-DFDC45B70163}">
      <dgm:prSet/>
      <dgm:spPr/>
      <dgm:t>
        <a:bodyPr/>
        <a:lstStyle/>
        <a:p>
          <a:endParaRPr lang="en-US"/>
        </a:p>
      </dgm:t>
    </dgm:pt>
    <dgm:pt modelId="{EAC0924C-B94B-4B79-8A7A-2B20638AC107}" type="sibTrans" cxnId="{EE825A24-1995-4708-B910-DFDC45B70163}">
      <dgm:prSet/>
      <dgm:spPr/>
      <dgm:t>
        <a:bodyPr/>
        <a:lstStyle/>
        <a:p>
          <a:endParaRPr lang="en-US"/>
        </a:p>
      </dgm:t>
    </dgm:pt>
    <dgm:pt modelId="{D7BE57F9-6C8B-4F7B-A9D3-86EE09C5650D}" type="pres">
      <dgm:prSet presAssocID="{1DD96D47-534D-4A3A-9F0A-715BD5657719}" presName="Name0" presStyleCnt="0">
        <dgm:presLayoutVars>
          <dgm:dir/>
          <dgm:resizeHandles val="exact"/>
        </dgm:presLayoutVars>
      </dgm:prSet>
      <dgm:spPr/>
    </dgm:pt>
    <dgm:pt modelId="{BE7E8A81-0765-4015-ADDA-2B4AAF81F480}" type="pres">
      <dgm:prSet presAssocID="{039D32A4-97EA-4F92-91D4-880D438336CA}" presName="node" presStyleLbl="node1" presStyleIdx="0" presStyleCnt="3">
        <dgm:presLayoutVars>
          <dgm:bulletEnabled val="1"/>
        </dgm:presLayoutVars>
      </dgm:prSet>
      <dgm:spPr/>
    </dgm:pt>
    <dgm:pt modelId="{09E58349-D88A-41A0-8BA7-0DFDC6386A96}" type="pres">
      <dgm:prSet presAssocID="{F9070109-E448-4A7F-9D0C-7298764CCADA}" presName="sibTrans" presStyleLbl="sibTrans2D1" presStyleIdx="0" presStyleCnt="2"/>
      <dgm:spPr/>
    </dgm:pt>
    <dgm:pt modelId="{F9C49AFD-0DFC-4859-9659-38254D258082}" type="pres">
      <dgm:prSet presAssocID="{F9070109-E448-4A7F-9D0C-7298764CCADA}" presName="connectorText" presStyleLbl="sibTrans2D1" presStyleIdx="0" presStyleCnt="2"/>
      <dgm:spPr/>
    </dgm:pt>
    <dgm:pt modelId="{127942A6-8AC5-43C2-BC03-BB369017CCB3}" type="pres">
      <dgm:prSet presAssocID="{FF3ED95F-8A02-4D6E-B3F2-8B30A05DCBC1}" presName="node" presStyleLbl="node1" presStyleIdx="1" presStyleCnt="3">
        <dgm:presLayoutVars>
          <dgm:bulletEnabled val="1"/>
        </dgm:presLayoutVars>
      </dgm:prSet>
      <dgm:spPr/>
    </dgm:pt>
    <dgm:pt modelId="{831CC67B-18F7-4C67-ADEA-9BD7A92FB596}" type="pres">
      <dgm:prSet presAssocID="{BE320419-BC6D-4906-8B3E-734ACD69CE8D}" presName="sibTrans" presStyleLbl="sibTrans2D1" presStyleIdx="1" presStyleCnt="2"/>
      <dgm:spPr/>
    </dgm:pt>
    <dgm:pt modelId="{6EEE20BB-3399-44B9-B2C3-2AC1D669CE26}" type="pres">
      <dgm:prSet presAssocID="{BE320419-BC6D-4906-8B3E-734ACD69CE8D}" presName="connectorText" presStyleLbl="sibTrans2D1" presStyleIdx="1" presStyleCnt="2"/>
      <dgm:spPr/>
    </dgm:pt>
    <dgm:pt modelId="{5250BE55-4C3F-41C7-B4FD-70BE76347291}" type="pres">
      <dgm:prSet presAssocID="{DC95E9AB-F61B-42ED-886B-C51F8B3DB2FA}" presName="node" presStyleLbl="node1" presStyleIdx="2" presStyleCnt="3">
        <dgm:presLayoutVars>
          <dgm:bulletEnabled val="1"/>
        </dgm:presLayoutVars>
      </dgm:prSet>
      <dgm:spPr/>
    </dgm:pt>
  </dgm:ptLst>
  <dgm:cxnLst>
    <dgm:cxn modelId="{EE825A24-1995-4708-B910-DFDC45B70163}" srcId="{1DD96D47-534D-4A3A-9F0A-715BD5657719}" destId="{DC95E9AB-F61B-42ED-886B-C51F8B3DB2FA}" srcOrd="2" destOrd="0" parTransId="{5B85BB09-BDAB-48A7-BA2B-40A4E3F43A96}" sibTransId="{EAC0924C-B94B-4B79-8A7A-2B20638AC107}"/>
    <dgm:cxn modelId="{F0C1B55F-0C68-411A-9A5E-8FC5BBE20E3B}" type="presOf" srcId="{BE320419-BC6D-4906-8B3E-734ACD69CE8D}" destId="{6EEE20BB-3399-44B9-B2C3-2AC1D669CE26}" srcOrd="1" destOrd="0" presId="urn:microsoft.com/office/officeart/2005/8/layout/process1"/>
    <dgm:cxn modelId="{0D217C45-287F-4A1A-9C6C-44028AE4DA9A}" srcId="{1DD96D47-534D-4A3A-9F0A-715BD5657719}" destId="{FF3ED95F-8A02-4D6E-B3F2-8B30A05DCBC1}" srcOrd="1" destOrd="0" parTransId="{75F9E789-92C0-42B0-92EA-4ECBA3667F89}" sibTransId="{BE320419-BC6D-4906-8B3E-734ACD69CE8D}"/>
    <dgm:cxn modelId="{F5823A6D-7FAF-42CC-853B-A67E8940E57E}" type="presOf" srcId="{F9070109-E448-4A7F-9D0C-7298764CCADA}" destId="{F9C49AFD-0DFC-4859-9659-38254D258082}" srcOrd="1" destOrd="0" presId="urn:microsoft.com/office/officeart/2005/8/layout/process1"/>
    <dgm:cxn modelId="{79A4958A-2C5A-4845-BBC8-F79C8150E750}" type="presOf" srcId="{1DD96D47-534D-4A3A-9F0A-715BD5657719}" destId="{D7BE57F9-6C8B-4F7B-A9D3-86EE09C5650D}" srcOrd="0" destOrd="0" presId="urn:microsoft.com/office/officeart/2005/8/layout/process1"/>
    <dgm:cxn modelId="{2D95BF8D-1A96-4E4E-9AB7-BA17605D7AE1}" type="presOf" srcId="{039D32A4-97EA-4F92-91D4-880D438336CA}" destId="{BE7E8A81-0765-4015-ADDA-2B4AAF81F480}" srcOrd="0" destOrd="0" presId="urn:microsoft.com/office/officeart/2005/8/layout/process1"/>
    <dgm:cxn modelId="{CA1377CC-76C2-4FAC-900E-F795E16913B5}" type="presOf" srcId="{DC95E9AB-F61B-42ED-886B-C51F8B3DB2FA}" destId="{5250BE55-4C3F-41C7-B4FD-70BE76347291}" srcOrd="0" destOrd="0" presId="urn:microsoft.com/office/officeart/2005/8/layout/process1"/>
    <dgm:cxn modelId="{72D47BCC-2F14-41FB-BDFC-4BC9A46AC721}" type="presOf" srcId="{F9070109-E448-4A7F-9D0C-7298764CCADA}" destId="{09E58349-D88A-41A0-8BA7-0DFDC6386A96}" srcOrd="0" destOrd="0" presId="urn:microsoft.com/office/officeart/2005/8/layout/process1"/>
    <dgm:cxn modelId="{58AF78D5-469D-467B-8317-F9CAAD6803BF}" type="presOf" srcId="{FF3ED95F-8A02-4D6E-B3F2-8B30A05DCBC1}" destId="{127942A6-8AC5-43C2-BC03-BB369017CCB3}" srcOrd="0" destOrd="0" presId="urn:microsoft.com/office/officeart/2005/8/layout/process1"/>
    <dgm:cxn modelId="{510528DF-73ED-4F12-BD62-B18D4B062BA9}" type="presOf" srcId="{BE320419-BC6D-4906-8B3E-734ACD69CE8D}" destId="{831CC67B-18F7-4C67-ADEA-9BD7A92FB596}" srcOrd="0" destOrd="0" presId="urn:microsoft.com/office/officeart/2005/8/layout/process1"/>
    <dgm:cxn modelId="{4D3992E3-F7F2-4961-81FB-AE9817B3C0B9}" srcId="{1DD96D47-534D-4A3A-9F0A-715BD5657719}" destId="{039D32A4-97EA-4F92-91D4-880D438336CA}" srcOrd="0" destOrd="0" parTransId="{D0B37729-EF58-495D-9A78-695B53EDAB4A}" sibTransId="{F9070109-E448-4A7F-9D0C-7298764CCADA}"/>
    <dgm:cxn modelId="{F0C73BD2-7FE6-45BD-8EDD-7881A3E98E05}" type="presParOf" srcId="{D7BE57F9-6C8B-4F7B-A9D3-86EE09C5650D}" destId="{BE7E8A81-0765-4015-ADDA-2B4AAF81F480}" srcOrd="0" destOrd="0" presId="urn:microsoft.com/office/officeart/2005/8/layout/process1"/>
    <dgm:cxn modelId="{A2EE9C2D-BE28-4C2F-A7B3-DFEDF349B839}" type="presParOf" srcId="{D7BE57F9-6C8B-4F7B-A9D3-86EE09C5650D}" destId="{09E58349-D88A-41A0-8BA7-0DFDC6386A96}" srcOrd="1" destOrd="0" presId="urn:microsoft.com/office/officeart/2005/8/layout/process1"/>
    <dgm:cxn modelId="{97308942-8599-4F4E-9E4A-38635E4A6263}" type="presParOf" srcId="{09E58349-D88A-41A0-8BA7-0DFDC6386A96}" destId="{F9C49AFD-0DFC-4859-9659-38254D258082}" srcOrd="0" destOrd="0" presId="urn:microsoft.com/office/officeart/2005/8/layout/process1"/>
    <dgm:cxn modelId="{5CCEFE46-53B2-43E2-9F96-C9315FBA9D67}" type="presParOf" srcId="{D7BE57F9-6C8B-4F7B-A9D3-86EE09C5650D}" destId="{127942A6-8AC5-43C2-BC03-BB369017CCB3}" srcOrd="2" destOrd="0" presId="urn:microsoft.com/office/officeart/2005/8/layout/process1"/>
    <dgm:cxn modelId="{76AF4E11-DC89-40BF-84C5-5196B41B313E}" type="presParOf" srcId="{D7BE57F9-6C8B-4F7B-A9D3-86EE09C5650D}" destId="{831CC67B-18F7-4C67-ADEA-9BD7A92FB596}" srcOrd="3" destOrd="0" presId="urn:microsoft.com/office/officeart/2005/8/layout/process1"/>
    <dgm:cxn modelId="{519D82BB-C797-4AF8-B3BE-A4794F29B96A}" type="presParOf" srcId="{831CC67B-18F7-4C67-ADEA-9BD7A92FB596}" destId="{6EEE20BB-3399-44B9-B2C3-2AC1D669CE26}" srcOrd="0" destOrd="0" presId="urn:microsoft.com/office/officeart/2005/8/layout/process1"/>
    <dgm:cxn modelId="{95E2910D-12E5-45B2-A8B6-7C0C628CA9B3}" type="presParOf" srcId="{D7BE57F9-6C8B-4F7B-A9D3-86EE09C5650D}" destId="{5250BE55-4C3F-41C7-B4FD-70BE763472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7BE24-A4AA-46D7-8D41-81C8828B7FC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00EC3C-1D80-4389-9823-A08FEE5E9C62}">
      <dgm:prSet phldrT="[Text]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Spam filters</a:t>
          </a:r>
        </a:p>
      </dgm:t>
    </dgm:pt>
    <dgm:pt modelId="{61586387-AD4C-40BA-9267-AFC5BAD2208A}" type="sibTrans" cxnId="{3FDE5724-16C2-40FE-B20E-26CF1D84B905}">
      <dgm:prSet/>
      <dgm:spPr/>
      <dgm:t>
        <a:bodyPr/>
        <a:lstStyle/>
        <a:p>
          <a:endParaRPr lang="en-US"/>
        </a:p>
      </dgm:t>
    </dgm:pt>
    <dgm:pt modelId="{E7F69966-95E8-405E-94B2-999A65138326}" type="parTrans" cxnId="{3FDE5724-16C2-40FE-B20E-26CF1D84B905}">
      <dgm:prSet/>
      <dgm:spPr/>
      <dgm:t>
        <a:bodyPr/>
        <a:lstStyle/>
        <a:p>
          <a:endParaRPr lang="en-US"/>
        </a:p>
      </dgm:t>
    </dgm:pt>
    <dgm:pt modelId="{9D69E6D3-A13D-4065-B499-C98C7A96AEDB}">
      <dgm:prSet phldrT="[Text]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News tracking</a:t>
          </a:r>
        </a:p>
      </dgm:t>
    </dgm:pt>
    <dgm:pt modelId="{3FAE913F-E205-4CAD-BB8E-36526A665A1B}" type="parTrans" cxnId="{FF14B34E-D6A4-4551-BCBD-9CC90CDEB9DE}">
      <dgm:prSet/>
      <dgm:spPr/>
      <dgm:t>
        <a:bodyPr/>
        <a:lstStyle/>
        <a:p>
          <a:endParaRPr lang="en-US"/>
        </a:p>
      </dgm:t>
    </dgm:pt>
    <dgm:pt modelId="{98EB685F-19FE-4A50-8B29-B3848FFBE0D9}" type="sibTrans" cxnId="{FF14B34E-D6A4-4551-BCBD-9CC90CDEB9DE}">
      <dgm:prSet/>
      <dgm:spPr/>
      <dgm:t>
        <a:bodyPr/>
        <a:lstStyle/>
        <a:p>
          <a:endParaRPr lang="en-US"/>
        </a:p>
      </dgm:t>
    </dgm:pt>
    <dgm:pt modelId="{9E13A6C8-114D-4291-A548-D988142F2CE8}">
      <dgm:prSet phldrT="[Text]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Voice Assistants</a:t>
          </a:r>
        </a:p>
      </dgm:t>
    </dgm:pt>
    <dgm:pt modelId="{9AC54351-81A0-4C01-A0D8-98D04C64B72A}" type="parTrans" cxnId="{0792D235-40A3-4F3E-8E22-8ADE3DE2F77E}">
      <dgm:prSet/>
      <dgm:spPr/>
      <dgm:t>
        <a:bodyPr/>
        <a:lstStyle/>
        <a:p>
          <a:endParaRPr lang="en-US"/>
        </a:p>
      </dgm:t>
    </dgm:pt>
    <dgm:pt modelId="{A9155A10-6B7E-44D2-A05F-7CBB4B564738}" type="sibTrans" cxnId="{0792D235-40A3-4F3E-8E22-8ADE3DE2F77E}">
      <dgm:prSet/>
      <dgm:spPr/>
      <dgm:t>
        <a:bodyPr/>
        <a:lstStyle/>
        <a:p>
          <a:endParaRPr lang="en-US"/>
        </a:p>
      </dgm:t>
    </dgm:pt>
    <dgm:pt modelId="{93E88D32-4002-4DD3-ABAF-645DF64C6800}">
      <dgm:prSet phldrT="[Text]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Chatbots</a:t>
          </a:r>
        </a:p>
      </dgm:t>
    </dgm:pt>
    <dgm:pt modelId="{5CCBED00-74E8-4D76-959F-EFAC3D63819C}" type="parTrans" cxnId="{701A2B4A-E69A-4B42-BF71-C24B6A106F20}">
      <dgm:prSet/>
      <dgm:spPr/>
      <dgm:t>
        <a:bodyPr/>
        <a:lstStyle/>
        <a:p>
          <a:endParaRPr lang="en-US"/>
        </a:p>
      </dgm:t>
    </dgm:pt>
    <dgm:pt modelId="{058E86CF-1C7C-4C1A-B071-59DE21A27C3B}" type="sibTrans" cxnId="{701A2B4A-E69A-4B42-BF71-C24B6A106F20}">
      <dgm:prSet/>
      <dgm:spPr/>
      <dgm:t>
        <a:bodyPr/>
        <a:lstStyle/>
        <a:p>
          <a:endParaRPr lang="en-US"/>
        </a:p>
      </dgm:t>
    </dgm:pt>
    <dgm:pt modelId="{2D7FD82A-8547-48A9-8CCC-1C3ACE42D04D}">
      <dgm:prSet phldrT="[Text]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Translators</a:t>
          </a:r>
        </a:p>
      </dgm:t>
    </dgm:pt>
    <dgm:pt modelId="{BF9FC630-C146-4CED-BEF6-2434E9AE5DA0}" type="parTrans" cxnId="{908516DA-52D1-4C54-A112-6E217CD1FA9E}">
      <dgm:prSet/>
      <dgm:spPr/>
      <dgm:t>
        <a:bodyPr/>
        <a:lstStyle/>
        <a:p>
          <a:endParaRPr lang="en-US"/>
        </a:p>
      </dgm:t>
    </dgm:pt>
    <dgm:pt modelId="{1D4AA46D-D3B5-4360-9C75-08A4444A2F84}" type="sibTrans" cxnId="{908516DA-52D1-4C54-A112-6E217CD1FA9E}">
      <dgm:prSet/>
      <dgm:spPr/>
      <dgm:t>
        <a:bodyPr/>
        <a:lstStyle/>
        <a:p>
          <a:endParaRPr lang="en-US"/>
        </a:p>
      </dgm:t>
    </dgm:pt>
    <dgm:pt modelId="{CB8B96FF-9B05-4045-B3B3-908291272241}">
      <dgm:prSet phldrT="[Text]"/>
      <dgm:spPr>
        <a:solidFill>
          <a:srgbClr val="4D6889"/>
        </a:solidFill>
        <a:ln w="19050"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Grammar Checking</a:t>
          </a:r>
        </a:p>
      </dgm:t>
    </dgm:pt>
    <dgm:pt modelId="{185DAEB7-474F-4002-AAC5-5D28D85CB14A}" type="parTrans" cxnId="{CABA1E79-74D5-4405-BB7A-2A167CF77389}">
      <dgm:prSet/>
      <dgm:spPr/>
      <dgm:t>
        <a:bodyPr/>
        <a:lstStyle/>
        <a:p>
          <a:endParaRPr lang="en-US"/>
        </a:p>
      </dgm:t>
    </dgm:pt>
    <dgm:pt modelId="{188B8858-8228-4C26-9380-79635B3029F9}" type="sibTrans" cxnId="{CABA1E79-74D5-4405-BB7A-2A167CF77389}">
      <dgm:prSet/>
      <dgm:spPr/>
      <dgm:t>
        <a:bodyPr/>
        <a:lstStyle/>
        <a:p>
          <a:endParaRPr lang="en-US"/>
        </a:p>
      </dgm:t>
    </dgm:pt>
    <dgm:pt modelId="{73F396A7-0DFA-437B-8CEF-28BA00DC4836}" type="pres">
      <dgm:prSet presAssocID="{78C7BE24-A4AA-46D7-8D41-81C8828B7FCE}" presName="diagram" presStyleCnt="0">
        <dgm:presLayoutVars>
          <dgm:dir/>
          <dgm:resizeHandles val="exact"/>
        </dgm:presLayoutVars>
      </dgm:prSet>
      <dgm:spPr/>
    </dgm:pt>
    <dgm:pt modelId="{ECB8C00D-E3FD-40A2-AB09-F40C046485D4}" type="pres">
      <dgm:prSet presAssocID="{D100EC3C-1D80-4389-9823-A08FEE5E9C62}" presName="node" presStyleLbl="node1" presStyleIdx="0" presStyleCnt="6">
        <dgm:presLayoutVars>
          <dgm:bulletEnabled val="1"/>
        </dgm:presLayoutVars>
      </dgm:prSet>
      <dgm:spPr/>
    </dgm:pt>
    <dgm:pt modelId="{0EF21333-AA06-4A0B-AD39-A84F4BF2B3D6}" type="pres">
      <dgm:prSet presAssocID="{61586387-AD4C-40BA-9267-AFC5BAD2208A}" presName="sibTrans" presStyleCnt="0"/>
      <dgm:spPr/>
    </dgm:pt>
    <dgm:pt modelId="{2C352CE6-ED8E-474F-B26C-53129CD85E54}" type="pres">
      <dgm:prSet presAssocID="{9D69E6D3-A13D-4065-B499-C98C7A96AEDB}" presName="node" presStyleLbl="node1" presStyleIdx="1" presStyleCnt="6">
        <dgm:presLayoutVars>
          <dgm:bulletEnabled val="1"/>
        </dgm:presLayoutVars>
      </dgm:prSet>
      <dgm:spPr/>
    </dgm:pt>
    <dgm:pt modelId="{160264DB-A6B5-4CEC-9835-A80058A00010}" type="pres">
      <dgm:prSet presAssocID="{98EB685F-19FE-4A50-8B29-B3848FFBE0D9}" presName="sibTrans" presStyleCnt="0"/>
      <dgm:spPr/>
    </dgm:pt>
    <dgm:pt modelId="{A0CA00DC-7FAF-4312-BCFF-5CF154429066}" type="pres">
      <dgm:prSet presAssocID="{9E13A6C8-114D-4291-A548-D988142F2CE8}" presName="node" presStyleLbl="node1" presStyleIdx="2" presStyleCnt="6">
        <dgm:presLayoutVars>
          <dgm:bulletEnabled val="1"/>
        </dgm:presLayoutVars>
      </dgm:prSet>
      <dgm:spPr/>
    </dgm:pt>
    <dgm:pt modelId="{A81999D5-D1AF-4406-993F-AC12696A0196}" type="pres">
      <dgm:prSet presAssocID="{A9155A10-6B7E-44D2-A05F-7CBB4B564738}" presName="sibTrans" presStyleCnt="0"/>
      <dgm:spPr/>
    </dgm:pt>
    <dgm:pt modelId="{83214185-3385-4792-AB33-CF5DE7244556}" type="pres">
      <dgm:prSet presAssocID="{93E88D32-4002-4DD3-ABAF-645DF64C6800}" presName="node" presStyleLbl="node1" presStyleIdx="3" presStyleCnt="6">
        <dgm:presLayoutVars>
          <dgm:bulletEnabled val="1"/>
        </dgm:presLayoutVars>
      </dgm:prSet>
      <dgm:spPr/>
    </dgm:pt>
    <dgm:pt modelId="{F0D1CD00-BE47-4B34-9581-7C5B10046E5B}" type="pres">
      <dgm:prSet presAssocID="{058E86CF-1C7C-4C1A-B071-59DE21A27C3B}" presName="sibTrans" presStyleCnt="0"/>
      <dgm:spPr/>
    </dgm:pt>
    <dgm:pt modelId="{6D895744-6133-479D-AD3D-A480A2225AB0}" type="pres">
      <dgm:prSet presAssocID="{2D7FD82A-8547-48A9-8CCC-1C3ACE42D04D}" presName="node" presStyleLbl="node1" presStyleIdx="4" presStyleCnt="6">
        <dgm:presLayoutVars>
          <dgm:bulletEnabled val="1"/>
        </dgm:presLayoutVars>
      </dgm:prSet>
      <dgm:spPr/>
    </dgm:pt>
    <dgm:pt modelId="{18F1F580-E24C-447D-8354-B99BCBFD067C}" type="pres">
      <dgm:prSet presAssocID="{1D4AA46D-D3B5-4360-9C75-08A4444A2F84}" presName="sibTrans" presStyleCnt="0"/>
      <dgm:spPr/>
    </dgm:pt>
    <dgm:pt modelId="{414910FB-7535-4417-BA15-8D0913F4B8F1}" type="pres">
      <dgm:prSet presAssocID="{CB8B96FF-9B05-4045-B3B3-908291272241}" presName="node" presStyleLbl="node1" presStyleIdx="5" presStyleCnt="6">
        <dgm:presLayoutVars>
          <dgm:bulletEnabled val="1"/>
        </dgm:presLayoutVars>
      </dgm:prSet>
      <dgm:spPr/>
    </dgm:pt>
  </dgm:ptLst>
  <dgm:cxnLst>
    <dgm:cxn modelId="{F426D00C-F65C-467A-9BC2-4D8187FF37C4}" type="presOf" srcId="{9E13A6C8-114D-4291-A548-D988142F2CE8}" destId="{A0CA00DC-7FAF-4312-BCFF-5CF154429066}" srcOrd="0" destOrd="0" presId="urn:microsoft.com/office/officeart/2005/8/layout/default"/>
    <dgm:cxn modelId="{3FDE5724-16C2-40FE-B20E-26CF1D84B905}" srcId="{78C7BE24-A4AA-46D7-8D41-81C8828B7FCE}" destId="{D100EC3C-1D80-4389-9823-A08FEE5E9C62}" srcOrd="0" destOrd="0" parTransId="{E7F69966-95E8-405E-94B2-999A65138326}" sibTransId="{61586387-AD4C-40BA-9267-AFC5BAD2208A}"/>
    <dgm:cxn modelId="{0D8BCB2C-AB8D-4462-B105-21F2E3CF8544}" type="presOf" srcId="{D100EC3C-1D80-4389-9823-A08FEE5E9C62}" destId="{ECB8C00D-E3FD-40A2-AB09-F40C046485D4}" srcOrd="0" destOrd="0" presId="urn:microsoft.com/office/officeart/2005/8/layout/default"/>
    <dgm:cxn modelId="{0792D235-40A3-4F3E-8E22-8ADE3DE2F77E}" srcId="{78C7BE24-A4AA-46D7-8D41-81C8828B7FCE}" destId="{9E13A6C8-114D-4291-A548-D988142F2CE8}" srcOrd="2" destOrd="0" parTransId="{9AC54351-81A0-4C01-A0D8-98D04C64B72A}" sibTransId="{A9155A10-6B7E-44D2-A05F-7CBB4B564738}"/>
    <dgm:cxn modelId="{9973C83E-F169-46E8-AAB2-55B78936B716}" type="presOf" srcId="{93E88D32-4002-4DD3-ABAF-645DF64C6800}" destId="{83214185-3385-4792-AB33-CF5DE7244556}" srcOrd="0" destOrd="0" presId="urn:microsoft.com/office/officeart/2005/8/layout/default"/>
    <dgm:cxn modelId="{ECB3CC5C-C5E8-44BB-8C3A-3F091A2FB907}" type="presOf" srcId="{2D7FD82A-8547-48A9-8CCC-1C3ACE42D04D}" destId="{6D895744-6133-479D-AD3D-A480A2225AB0}" srcOrd="0" destOrd="0" presId="urn:microsoft.com/office/officeart/2005/8/layout/default"/>
    <dgm:cxn modelId="{76B94D44-15C4-447B-948F-68E73E08F72E}" type="presOf" srcId="{CB8B96FF-9B05-4045-B3B3-908291272241}" destId="{414910FB-7535-4417-BA15-8D0913F4B8F1}" srcOrd="0" destOrd="0" presId="urn:microsoft.com/office/officeart/2005/8/layout/default"/>
    <dgm:cxn modelId="{701A2B4A-E69A-4B42-BF71-C24B6A106F20}" srcId="{78C7BE24-A4AA-46D7-8D41-81C8828B7FCE}" destId="{93E88D32-4002-4DD3-ABAF-645DF64C6800}" srcOrd="3" destOrd="0" parTransId="{5CCBED00-74E8-4D76-959F-EFAC3D63819C}" sibTransId="{058E86CF-1C7C-4C1A-B071-59DE21A27C3B}"/>
    <dgm:cxn modelId="{FF14B34E-D6A4-4551-BCBD-9CC90CDEB9DE}" srcId="{78C7BE24-A4AA-46D7-8D41-81C8828B7FCE}" destId="{9D69E6D3-A13D-4065-B499-C98C7A96AEDB}" srcOrd="1" destOrd="0" parTransId="{3FAE913F-E205-4CAD-BB8E-36526A665A1B}" sibTransId="{98EB685F-19FE-4A50-8B29-B3848FFBE0D9}"/>
    <dgm:cxn modelId="{CABA1E79-74D5-4405-BB7A-2A167CF77389}" srcId="{78C7BE24-A4AA-46D7-8D41-81C8828B7FCE}" destId="{CB8B96FF-9B05-4045-B3B3-908291272241}" srcOrd="5" destOrd="0" parTransId="{185DAEB7-474F-4002-AAC5-5D28D85CB14A}" sibTransId="{188B8858-8228-4C26-9380-79635B3029F9}"/>
    <dgm:cxn modelId="{908516DA-52D1-4C54-A112-6E217CD1FA9E}" srcId="{78C7BE24-A4AA-46D7-8D41-81C8828B7FCE}" destId="{2D7FD82A-8547-48A9-8CCC-1C3ACE42D04D}" srcOrd="4" destOrd="0" parTransId="{BF9FC630-C146-4CED-BEF6-2434E9AE5DA0}" sibTransId="{1D4AA46D-D3B5-4360-9C75-08A4444A2F84}"/>
    <dgm:cxn modelId="{F3E666F4-E81C-472B-B21E-5F2F7F3B657E}" type="presOf" srcId="{78C7BE24-A4AA-46D7-8D41-81C8828B7FCE}" destId="{73F396A7-0DFA-437B-8CEF-28BA00DC4836}" srcOrd="0" destOrd="0" presId="urn:microsoft.com/office/officeart/2005/8/layout/default"/>
    <dgm:cxn modelId="{DA47B2FC-5CED-4E00-A3C0-6E23894DA785}" type="presOf" srcId="{9D69E6D3-A13D-4065-B499-C98C7A96AEDB}" destId="{2C352CE6-ED8E-474F-B26C-53129CD85E54}" srcOrd="0" destOrd="0" presId="urn:microsoft.com/office/officeart/2005/8/layout/default"/>
    <dgm:cxn modelId="{CC2A45C8-645F-48DC-8377-32FEFDAAD607}" type="presParOf" srcId="{73F396A7-0DFA-437B-8CEF-28BA00DC4836}" destId="{ECB8C00D-E3FD-40A2-AB09-F40C046485D4}" srcOrd="0" destOrd="0" presId="urn:microsoft.com/office/officeart/2005/8/layout/default"/>
    <dgm:cxn modelId="{7EF576F5-9DA1-47F6-8663-999CC5E00A4B}" type="presParOf" srcId="{73F396A7-0DFA-437B-8CEF-28BA00DC4836}" destId="{0EF21333-AA06-4A0B-AD39-A84F4BF2B3D6}" srcOrd="1" destOrd="0" presId="urn:microsoft.com/office/officeart/2005/8/layout/default"/>
    <dgm:cxn modelId="{AC50CA00-AE13-4C25-8EED-8490F85D5640}" type="presParOf" srcId="{73F396A7-0DFA-437B-8CEF-28BA00DC4836}" destId="{2C352CE6-ED8E-474F-B26C-53129CD85E54}" srcOrd="2" destOrd="0" presId="urn:microsoft.com/office/officeart/2005/8/layout/default"/>
    <dgm:cxn modelId="{06B22B26-447D-4BD0-B374-922B2125DBA9}" type="presParOf" srcId="{73F396A7-0DFA-437B-8CEF-28BA00DC4836}" destId="{160264DB-A6B5-4CEC-9835-A80058A00010}" srcOrd="3" destOrd="0" presId="urn:microsoft.com/office/officeart/2005/8/layout/default"/>
    <dgm:cxn modelId="{AFB5B8BF-27A3-4D50-8ADB-E83EF8C7833E}" type="presParOf" srcId="{73F396A7-0DFA-437B-8CEF-28BA00DC4836}" destId="{A0CA00DC-7FAF-4312-BCFF-5CF154429066}" srcOrd="4" destOrd="0" presId="urn:microsoft.com/office/officeart/2005/8/layout/default"/>
    <dgm:cxn modelId="{BFAA9EF8-9116-4CA2-885A-B384DBC519D7}" type="presParOf" srcId="{73F396A7-0DFA-437B-8CEF-28BA00DC4836}" destId="{A81999D5-D1AF-4406-993F-AC12696A0196}" srcOrd="5" destOrd="0" presId="urn:microsoft.com/office/officeart/2005/8/layout/default"/>
    <dgm:cxn modelId="{8F270123-E514-4E03-B109-F2CC9F89EE67}" type="presParOf" srcId="{73F396A7-0DFA-437B-8CEF-28BA00DC4836}" destId="{83214185-3385-4792-AB33-CF5DE7244556}" srcOrd="6" destOrd="0" presId="urn:microsoft.com/office/officeart/2005/8/layout/default"/>
    <dgm:cxn modelId="{20564DF7-3287-4120-B581-89F67033E012}" type="presParOf" srcId="{73F396A7-0DFA-437B-8CEF-28BA00DC4836}" destId="{F0D1CD00-BE47-4B34-9581-7C5B10046E5B}" srcOrd="7" destOrd="0" presId="urn:microsoft.com/office/officeart/2005/8/layout/default"/>
    <dgm:cxn modelId="{65B6926F-311F-46F8-9AED-756257AEDA01}" type="presParOf" srcId="{73F396A7-0DFA-437B-8CEF-28BA00DC4836}" destId="{6D895744-6133-479D-AD3D-A480A2225AB0}" srcOrd="8" destOrd="0" presId="urn:microsoft.com/office/officeart/2005/8/layout/default"/>
    <dgm:cxn modelId="{53024C5E-6E13-4FF4-AC8C-F6F028BB3F35}" type="presParOf" srcId="{73F396A7-0DFA-437B-8CEF-28BA00DC4836}" destId="{18F1F580-E24C-447D-8354-B99BCBFD067C}" srcOrd="9" destOrd="0" presId="urn:microsoft.com/office/officeart/2005/8/layout/default"/>
    <dgm:cxn modelId="{EDFF179D-E56E-4E6F-A70B-92B53B83FDC0}" type="presParOf" srcId="{73F396A7-0DFA-437B-8CEF-28BA00DC4836}" destId="{414910FB-7535-4417-BA15-8D0913F4B8F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C2219E-AE89-42EE-996A-DA70CE47D6A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836B601D-AF64-46F8-ACAC-6A9996271A15}">
      <dgm:prSet phldrT="[Text]" custT="1"/>
      <dgm:spPr>
        <a:xfrm>
          <a:off x="4588" y="108400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Extract Frames</a:t>
          </a:r>
        </a:p>
      </dgm:t>
    </dgm:pt>
    <dgm:pt modelId="{ED8F7A57-B1B0-4264-A068-6053E245435D}" type="parTrans" cxnId="{D29B4B54-5669-4707-8F78-C496FD909C59}">
      <dgm:prSet/>
      <dgm:spPr/>
      <dgm:t>
        <a:bodyPr/>
        <a:lstStyle/>
        <a:p>
          <a:endParaRPr lang="en-US"/>
        </a:p>
      </dgm:t>
    </dgm:pt>
    <dgm:pt modelId="{BCE5EF31-56D7-405F-96FF-E6168E8BCA35}" type="sibTrans" cxnId="{D29B4B54-5669-4707-8F78-C496FD909C59}">
      <dgm:prSet/>
      <dgm:spPr>
        <a:xfrm>
          <a:off x="2187375" y="461497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EC06D8B-335D-4894-B08F-9F21AB883D42}">
      <dgm:prSet custT="1"/>
      <dgm:spPr>
        <a:xfrm>
          <a:off x="2813321" y="108400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E5C243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Classify Frames</a:t>
          </a:r>
        </a:p>
      </dgm:t>
    </dgm:pt>
    <dgm:pt modelId="{4FD24EBB-5901-4F05-9C6C-EA2C10AF1CC8}" type="parTrans" cxnId="{8CAED962-4665-4F60-A638-A4FEA4221CCC}">
      <dgm:prSet/>
      <dgm:spPr/>
      <dgm:t>
        <a:bodyPr/>
        <a:lstStyle/>
        <a:p>
          <a:endParaRPr lang="en-US"/>
        </a:p>
      </dgm:t>
    </dgm:pt>
    <dgm:pt modelId="{E6E3801D-B26C-49A1-B988-C527130717A5}" type="sibTrans" cxnId="{8CAED962-4665-4F60-A638-A4FEA4221CCC}">
      <dgm:prSet/>
      <dgm:spPr>
        <a:xfrm>
          <a:off x="4996108" y="461497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D18900D2-50FE-4911-B70D-3B6E8D008BFD}">
      <dgm:prSet custT="1"/>
      <dgm:spPr>
        <a:xfrm>
          <a:off x="5622055" y="108400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00B0F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7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Perspective Crop</a:t>
          </a:r>
        </a:p>
      </dgm:t>
    </dgm:pt>
    <dgm:pt modelId="{2CB02B70-C073-4F29-88E7-1D8611C807B2}" type="parTrans" cxnId="{A3A20D3A-A69A-4761-BEC1-7909A606BA6D}">
      <dgm:prSet/>
      <dgm:spPr/>
      <dgm:t>
        <a:bodyPr/>
        <a:lstStyle/>
        <a:p>
          <a:endParaRPr lang="en-US"/>
        </a:p>
      </dgm:t>
    </dgm:pt>
    <dgm:pt modelId="{C656D4F0-B721-4321-B52B-F88175069F1E}" type="sibTrans" cxnId="{A3A20D3A-A69A-4761-BEC1-7909A606BA6D}">
      <dgm:prSet/>
      <dgm:spPr>
        <a:xfrm>
          <a:off x="7804842" y="461497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2ED6B24-828E-43F5-9825-80CACEC52FD1}">
      <dgm:prSet custT="1"/>
      <dgm:spPr>
        <a:xfrm>
          <a:off x="8430788" y="108400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00B0F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Cluster Slides</a:t>
          </a:r>
        </a:p>
      </dgm:t>
    </dgm:pt>
    <dgm:pt modelId="{2B49D075-A4EF-452B-8854-0317D7E1CD89}" type="parTrans" cxnId="{C1965A94-964B-402A-819D-6F9CC0D336CB}">
      <dgm:prSet/>
      <dgm:spPr/>
      <dgm:t>
        <a:bodyPr/>
        <a:lstStyle/>
        <a:p>
          <a:endParaRPr lang="en-US"/>
        </a:p>
      </dgm:t>
    </dgm:pt>
    <dgm:pt modelId="{FE40216D-AF4E-4494-89E1-165586D9CC11}" type="sibTrans" cxnId="{C1965A94-964B-402A-819D-6F9CC0D336CB}">
      <dgm:prSet/>
      <dgm:spPr>
        <a:xfrm rot="5400000">
          <a:off x="9221246" y="1452579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992913C6-427C-4AD2-A994-0B225754D6AD}">
      <dgm:prSet custT="1"/>
      <dgm:spPr>
        <a:xfrm>
          <a:off x="8430788" y="2114638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OCR Slides</a:t>
          </a:r>
        </a:p>
      </dgm:t>
    </dgm:pt>
    <dgm:pt modelId="{BF598CAD-BD1C-46D7-9196-B1CDA67584D0}" type="parTrans" cxnId="{DF1DBE8B-5C66-4E93-AF3C-841A5CE677B1}">
      <dgm:prSet/>
      <dgm:spPr/>
      <dgm:t>
        <a:bodyPr/>
        <a:lstStyle/>
        <a:p>
          <a:endParaRPr lang="en-US"/>
        </a:p>
      </dgm:t>
    </dgm:pt>
    <dgm:pt modelId="{B259BA14-77B1-4CE1-9136-3734BA809629}" type="sibTrans" cxnId="{DF1DBE8B-5C66-4E93-AF3C-841A5CE677B1}">
      <dgm:prSet/>
      <dgm:spPr>
        <a:xfrm rot="10800000">
          <a:off x="7828916" y="2467736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2B5E67A1-A49B-4A81-8BF4-2FA771579E85}">
      <dgm:prSet custT="1"/>
      <dgm:spPr>
        <a:xfrm>
          <a:off x="5622055" y="2114638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Transcribe Audio</a:t>
          </a:r>
        </a:p>
      </dgm:t>
    </dgm:pt>
    <dgm:pt modelId="{4876D1F5-589F-4B4A-8AF6-02A4CDA11C01}" type="parTrans" cxnId="{CF3CD901-EE06-4EB7-BA5F-81F3B7CB9B7A}">
      <dgm:prSet/>
      <dgm:spPr/>
      <dgm:t>
        <a:bodyPr/>
        <a:lstStyle/>
        <a:p>
          <a:endParaRPr lang="en-US"/>
        </a:p>
      </dgm:t>
    </dgm:pt>
    <dgm:pt modelId="{C0E7B61B-EDBF-4AC1-B70B-39C720F7C47E}" type="sibTrans" cxnId="{CF3CD901-EE06-4EB7-BA5F-81F3B7CB9B7A}">
      <dgm:prSet/>
      <dgm:spPr>
        <a:xfrm rot="10800000">
          <a:off x="5020183" y="2467736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4F09BF2F-38B3-4E31-A597-1D52B5CE67EE}">
      <dgm:prSet custT="1"/>
      <dgm:spPr>
        <a:xfrm>
          <a:off x="2813321" y="2114638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E5C243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Summarize</a:t>
          </a:r>
        </a:p>
      </dgm:t>
    </dgm:pt>
    <dgm:pt modelId="{D1CDC5A4-6A1F-4BB5-A1A0-83FADC47B5BC}" type="parTrans" cxnId="{C47429A3-A3F1-403F-B547-AA05736F401E}">
      <dgm:prSet/>
      <dgm:spPr/>
      <dgm:t>
        <a:bodyPr/>
        <a:lstStyle/>
        <a:p>
          <a:endParaRPr lang="en-US"/>
        </a:p>
      </dgm:t>
    </dgm:pt>
    <dgm:pt modelId="{5AE7E43E-BF21-4AB8-9527-8D9345431E41}" type="sibTrans" cxnId="{C47429A3-A3F1-403F-B547-AA05736F401E}">
      <dgm:prSet/>
      <dgm:spPr>
        <a:xfrm rot="10800000">
          <a:off x="2211450" y="2467736"/>
          <a:ext cx="425322" cy="497547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AE856EAC-CDE3-4C1B-8301-90307BE30F0C}">
      <dgm:prSet custT="1"/>
      <dgm:spPr>
        <a:xfrm>
          <a:off x="4588" y="2114638"/>
          <a:ext cx="2006238" cy="1203742"/>
        </a:xfrm>
        <a:prstGeom prst="roundRect">
          <a:avLst>
            <a:gd name="adj" fmla="val 10000"/>
          </a:avLst>
        </a:prstGeom>
        <a:solidFill>
          <a:srgbClr val="A5300F">
            <a:alpha val="45098"/>
          </a:srgbClr>
        </a:solidFill>
        <a:ln w="15875" cap="rnd" cmpd="sng" algn="ctr">
          <a:solidFill>
            <a:srgbClr val="FFFFFF">
              <a:alpha val="45098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+mn-ea"/>
              <a:cs typeface="+mn-cs"/>
            </a:rPr>
            <a:t>Notes Designer</a:t>
          </a:r>
        </a:p>
      </dgm:t>
    </dgm:pt>
    <dgm:pt modelId="{AB38050B-E491-49D4-8B87-4F88074EEF98}" type="parTrans" cxnId="{89966CFF-AE22-49EA-A6FF-B4427AB68EE7}">
      <dgm:prSet/>
      <dgm:spPr/>
      <dgm:t>
        <a:bodyPr/>
        <a:lstStyle/>
        <a:p>
          <a:endParaRPr lang="en-US"/>
        </a:p>
      </dgm:t>
    </dgm:pt>
    <dgm:pt modelId="{5F9666E4-1D1B-49A9-B35B-0BFF3A223654}" type="sibTrans" cxnId="{89966CFF-AE22-49EA-A6FF-B4427AB68EE7}">
      <dgm:prSet/>
      <dgm:spPr/>
      <dgm:t>
        <a:bodyPr/>
        <a:lstStyle/>
        <a:p>
          <a:endParaRPr lang="en-US"/>
        </a:p>
      </dgm:t>
    </dgm:pt>
    <dgm:pt modelId="{A3F80C1E-B020-4C08-A613-F5E439C2DE37}" type="pres">
      <dgm:prSet presAssocID="{5DC2219E-AE89-42EE-996A-DA70CE47D6AA}" presName="diagram" presStyleCnt="0">
        <dgm:presLayoutVars>
          <dgm:dir/>
          <dgm:resizeHandles val="exact"/>
        </dgm:presLayoutVars>
      </dgm:prSet>
      <dgm:spPr/>
    </dgm:pt>
    <dgm:pt modelId="{954402ED-CD78-4910-9717-92BB72A03E4B}" type="pres">
      <dgm:prSet presAssocID="{836B601D-AF64-46F8-ACAC-6A9996271A15}" presName="node" presStyleLbl="node1" presStyleIdx="0" presStyleCnt="8">
        <dgm:presLayoutVars>
          <dgm:bulletEnabled val="1"/>
        </dgm:presLayoutVars>
      </dgm:prSet>
      <dgm:spPr/>
    </dgm:pt>
    <dgm:pt modelId="{C0151705-EC0B-4E96-BF4B-89E17715BB67}" type="pres">
      <dgm:prSet presAssocID="{BCE5EF31-56D7-405F-96FF-E6168E8BCA35}" presName="sibTrans" presStyleLbl="sibTrans2D1" presStyleIdx="0" presStyleCnt="7"/>
      <dgm:spPr/>
    </dgm:pt>
    <dgm:pt modelId="{52F7111A-58E5-405C-9225-19C84601D758}" type="pres">
      <dgm:prSet presAssocID="{BCE5EF31-56D7-405F-96FF-E6168E8BCA35}" presName="connectorText" presStyleLbl="sibTrans2D1" presStyleIdx="0" presStyleCnt="7"/>
      <dgm:spPr/>
    </dgm:pt>
    <dgm:pt modelId="{AAA19DF7-2CD6-4FDE-8EAD-0C819A796614}" type="pres">
      <dgm:prSet presAssocID="{FEC06D8B-335D-4894-B08F-9F21AB883D42}" presName="node" presStyleLbl="node1" presStyleIdx="1" presStyleCnt="8">
        <dgm:presLayoutVars>
          <dgm:bulletEnabled val="1"/>
        </dgm:presLayoutVars>
      </dgm:prSet>
      <dgm:spPr/>
    </dgm:pt>
    <dgm:pt modelId="{A3BF7178-82F8-4270-A6E7-457C9DBBDF07}" type="pres">
      <dgm:prSet presAssocID="{E6E3801D-B26C-49A1-B988-C527130717A5}" presName="sibTrans" presStyleLbl="sibTrans2D1" presStyleIdx="1" presStyleCnt="7"/>
      <dgm:spPr/>
    </dgm:pt>
    <dgm:pt modelId="{0E2EFD00-88EE-4DFD-A4E6-6C5C1D763DDF}" type="pres">
      <dgm:prSet presAssocID="{E6E3801D-B26C-49A1-B988-C527130717A5}" presName="connectorText" presStyleLbl="sibTrans2D1" presStyleIdx="1" presStyleCnt="7"/>
      <dgm:spPr/>
    </dgm:pt>
    <dgm:pt modelId="{A70573EF-A2F0-42EA-9082-15EDFBF4BD0A}" type="pres">
      <dgm:prSet presAssocID="{D18900D2-50FE-4911-B70D-3B6E8D008BFD}" presName="node" presStyleLbl="node1" presStyleIdx="2" presStyleCnt="8">
        <dgm:presLayoutVars>
          <dgm:bulletEnabled val="1"/>
        </dgm:presLayoutVars>
      </dgm:prSet>
      <dgm:spPr/>
    </dgm:pt>
    <dgm:pt modelId="{86433E05-2771-4CA0-8897-2BBA33BE9563}" type="pres">
      <dgm:prSet presAssocID="{C656D4F0-B721-4321-B52B-F88175069F1E}" presName="sibTrans" presStyleLbl="sibTrans2D1" presStyleIdx="2" presStyleCnt="7"/>
      <dgm:spPr/>
    </dgm:pt>
    <dgm:pt modelId="{8FA06DD7-2747-46BF-9CCE-235D87ECB3D8}" type="pres">
      <dgm:prSet presAssocID="{C656D4F0-B721-4321-B52B-F88175069F1E}" presName="connectorText" presStyleLbl="sibTrans2D1" presStyleIdx="2" presStyleCnt="7"/>
      <dgm:spPr/>
    </dgm:pt>
    <dgm:pt modelId="{C40C0009-D278-4E55-88A9-06E6A00DB57F}" type="pres">
      <dgm:prSet presAssocID="{F2ED6B24-828E-43F5-9825-80CACEC52FD1}" presName="node" presStyleLbl="node1" presStyleIdx="3" presStyleCnt="8">
        <dgm:presLayoutVars>
          <dgm:bulletEnabled val="1"/>
        </dgm:presLayoutVars>
      </dgm:prSet>
      <dgm:spPr/>
    </dgm:pt>
    <dgm:pt modelId="{19A38278-53F0-4E69-B003-5CD0A02047C5}" type="pres">
      <dgm:prSet presAssocID="{FE40216D-AF4E-4494-89E1-165586D9CC11}" presName="sibTrans" presStyleLbl="sibTrans2D1" presStyleIdx="3" presStyleCnt="7"/>
      <dgm:spPr/>
    </dgm:pt>
    <dgm:pt modelId="{8B7A3503-3422-42EA-B6E6-CFE5683ED3CB}" type="pres">
      <dgm:prSet presAssocID="{FE40216D-AF4E-4494-89E1-165586D9CC11}" presName="connectorText" presStyleLbl="sibTrans2D1" presStyleIdx="3" presStyleCnt="7"/>
      <dgm:spPr/>
    </dgm:pt>
    <dgm:pt modelId="{736D036D-527E-496A-B93E-BD61F91175D1}" type="pres">
      <dgm:prSet presAssocID="{992913C6-427C-4AD2-A994-0B225754D6AD}" presName="node" presStyleLbl="node1" presStyleIdx="4" presStyleCnt="8">
        <dgm:presLayoutVars>
          <dgm:bulletEnabled val="1"/>
        </dgm:presLayoutVars>
      </dgm:prSet>
      <dgm:spPr/>
    </dgm:pt>
    <dgm:pt modelId="{25F69D0E-2759-4AB7-A1B0-5B9DEF906BE9}" type="pres">
      <dgm:prSet presAssocID="{B259BA14-77B1-4CE1-9136-3734BA809629}" presName="sibTrans" presStyleLbl="sibTrans2D1" presStyleIdx="4" presStyleCnt="7"/>
      <dgm:spPr/>
    </dgm:pt>
    <dgm:pt modelId="{1AB73DF0-7B42-45D4-A582-30C5CFC024AC}" type="pres">
      <dgm:prSet presAssocID="{B259BA14-77B1-4CE1-9136-3734BA809629}" presName="connectorText" presStyleLbl="sibTrans2D1" presStyleIdx="4" presStyleCnt="7"/>
      <dgm:spPr/>
    </dgm:pt>
    <dgm:pt modelId="{A42A5DBF-9DCC-47BF-8369-ADD4DAD3C174}" type="pres">
      <dgm:prSet presAssocID="{2B5E67A1-A49B-4A81-8BF4-2FA771579E85}" presName="node" presStyleLbl="node1" presStyleIdx="5" presStyleCnt="8">
        <dgm:presLayoutVars>
          <dgm:bulletEnabled val="1"/>
        </dgm:presLayoutVars>
      </dgm:prSet>
      <dgm:spPr/>
    </dgm:pt>
    <dgm:pt modelId="{09635BF9-13CA-4017-B6A8-6AD6C9B72B81}" type="pres">
      <dgm:prSet presAssocID="{C0E7B61B-EDBF-4AC1-B70B-39C720F7C47E}" presName="sibTrans" presStyleLbl="sibTrans2D1" presStyleIdx="5" presStyleCnt="7"/>
      <dgm:spPr/>
    </dgm:pt>
    <dgm:pt modelId="{D70E6CFD-3129-4C61-BEF9-15B8102D4223}" type="pres">
      <dgm:prSet presAssocID="{C0E7B61B-EDBF-4AC1-B70B-39C720F7C47E}" presName="connectorText" presStyleLbl="sibTrans2D1" presStyleIdx="5" presStyleCnt="7"/>
      <dgm:spPr/>
    </dgm:pt>
    <dgm:pt modelId="{6AC305D0-4393-48FA-8547-5CF5AB8593E7}" type="pres">
      <dgm:prSet presAssocID="{4F09BF2F-38B3-4E31-A597-1D52B5CE67EE}" presName="node" presStyleLbl="node1" presStyleIdx="6" presStyleCnt="8">
        <dgm:presLayoutVars>
          <dgm:bulletEnabled val="1"/>
        </dgm:presLayoutVars>
      </dgm:prSet>
      <dgm:spPr/>
    </dgm:pt>
    <dgm:pt modelId="{C59798CE-3874-4C08-9D59-9C5712112902}" type="pres">
      <dgm:prSet presAssocID="{5AE7E43E-BF21-4AB8-9527-8D9345431E41}" presName="sibTrans" presStyleLbl="sibTrans2D1" presStyleIdx="6" presStyleCnt="7"/>
      <dgm:spPr/>
    </dgm:pt>
    <dgm:pt modelId="{4259476D-20B1-4520-A639-F594B65D4917}" type="pres">
      <dgm:prSet presAssocID="{5AE7E43E-BF21-4AB8-9527-8D9345431E41}" presName="connectorText" presStyleLbl="sibTrans2D1" presStyleIdx="6" presStyleCnt="7"/>
      <dgm:spPr/>
    </dgm:pt>
    <dgm:pt modelId="{E9C2055F-A355-4049-9DAD-6B944E23F7CD}" type="pres">
      <dgm:prSet presAssocID="{AE856EAC-CDE3-4C1B-8301-90307BE30F0C}" presName="node" presStyleLbl="node1" presStyleIdx="7" presStyleCnt="8">
        <dgm:presLayoutVars>
          <dgm:bulletEnabled val="1"/>
        </dgm:presLayoutVars>
      </dgm:prSet>
      <dgm:spPr/>
    </dgm:pt>
  </dgm:ptLst>
  <dgm:cxnLst>
    <dgm:cxn modelId="{CF3CD901-EE06-4EB7-BA5F-81F3B7CB9B7A}" srcId="{5DC2219E-AE89-42EE-996A-DA70CE47D6AA}" destId="{2B5E67A1-A49B-4A81-8BF4-2FA771579E85}" srcOrd="5" destOrd="0" parTransId="{4876D1F5-589F-4B4A-8AF6-02A4CDA11C01}" sibTransId="{C0E7B61B-EDBF-4AC1-B70B-39C720F7C47E}"/>
    <dgm:cxn modelId="{BF4BB404-BFF3-430E-9497-F748DC6C5D73}" type="presOf" srcId="{F2ED6B24-828E-43F5-9825-80CACEC52FD1}" destId="{C40C0009-D278-4E55-88A9-06E6A00DB57F}" srcOrd="0" destOrd="0" presId="urn:microsoft.com/office/officeart/2005/8/layout/process5"/>
    <dgm:cxn modelId="{A65D2D09-3D9A-475B-84A7-18A5FD61AC24}" type="presOf" srcId="{C0E7B61B-EDBF-4AC1-B70B-39C720F7C47E}" destId="{09635BF9-13CA-4017-B6A8-6AD6C9B72B81}" srcOrd="0" destOrd="0" presId="urn:microsoft.com/office/officeart/2005/8/layout/process5"/>
    <dgm:cxn modelId="{833C8A0D-755D-487C-A03D-269AB562B159}" type="presOf" srcId="{2B5E67A1-A49B-4A81-8BF4-2FA771579E85}" destId="{A42A5DBF-9DCC-47BF-8369-ADD4DAD3C174}" srcOrd="0" destOrd="0" presId="urn:microsoft.com/office/officeart/2005/8/layout/process5"/>
    <dgm:cxn modelId="{9FA3C01D-49EE-4EAC-9297-A6FF916F5211}" type="presOf" srcId="{FEC06D8B-335D-4894-B08F-9F21AB883D42}" destId="{AAA19DF7-2CD6-4FDE-8EAD-0C819A796614}" srcOrd="0" destOrd="0" presId="urn:microsoft.com/office/officeart/2005/8/layout/process5"/>
    <dgm:cxn modelId="{A97BA724-1382-4895-825B-EC4B399199CD}" type="presOf" srcId="{5AE7E43E-BF21-4AB8-9527-8D9345431E41}" destId="{C59798CE-3874-4C08-9D59-9C5712112902}" srcOrd="0" destOrd="0" presId="urn:microsoft.com/office/officeart/2005/8/layout/process5"/>
    <dgm:cxn modelId="{0C3AC526-DAA8-41D3-BA9D-32D8C62877FE}" type="presOf" srcId="{D18900D2-50FE-4911-B70D-3B6E8D008BFD}" destId="{A70573EF-A2F0-42EA-9082-15EDFBF4BD0A}" srcOrd="0" destOrd="0" presId="urn:microsoft.com/office/officeart/2005/8/layout/process5"/>
    <dgm:cxn modelId="{3352D129-0457-422F-BDCB-AB69CA8AC4EA}" type="presOf" srcId="{C0E7B61B-EDBF-4AC1-B70B-39C720F7C47E}" destId="{D70E6CFD-3129-4C61-BEF9-15B8102D4223}" srcOrd="1" destOrd="0" presId="urn:microsoft.com/office/officeart/2005/8/layout/process5"/>
    <dgm:cxn modelId="{A3A20D3A-A69A-4761-BEC1-7909A606BA6D}" srcId="{5DC2219E-AE89-42EE-996A-DA70CE47D6AA}" destId="{D18900D2-50FE-4911-B70D-3B6E8D008BFD}" srcOrd="2" destOrd="0" parTransId="{2CB02B70-C073-4F29-88E7-1D8611C807B2}" sibTransId="{C656D4F0-B721-4321-B52B-F88175069F1E}"/>
    <dgm:cxn modelId="{8CAED962-4665-4F60-A638-A4FEA4221CCC}" srcId="{5DC2219E-AE89-42EE-996A-DA70CE47D6AA}" destId="{FEC06D8B-335D-4894-B08F-9F21AB883D42}" srcOrd="1" destOrd="0" parTransId="{4FD24EBB-5901-4F05-9C6C-EA2C10AF1CC8}" sibTransId="{E6E3801D-B26C-49A1-B988-C527130717A5}"/>
    <dgm:cxn modelId="{F0506665-6F00-462C-86A5-C28AD76370B0}" type="presOf" srcId="{E6E3801D-B26C-49A1-B988-C527130717A5}" destId="{A3BF7178-82F8-4270-A6E7-457C9DBBDF07}" srcOrd="0" destOrd="0" presId="urn:microsoft.com/office/officeart/2005/8/layout/process5"/>
    <dgm:cxn modelId="{AD72EA66-2F30-4AB7-B8A0-0FE164630A18}" type="presOf" srcId="{836B601D-AF64-46F8-ACAC-6A9996271A15}" destId="{954402ED-CD78-4910-9717-92BB72A03E4B}" srcOrd="0" destOrd="0" presId="urn:microsoft.com/office/officeart/2005/8/layout/process5"/>
    <dgm:cxn modelId="{DA76CF6A-984C-4F20-AE19-A7557800A1BE}" type="presOf" srcId="{C656D4F0-B721-4321-B52B-F88175069F1E}" destId="{86433E05-2771-4CA0-8897-2BBA33BE9563}" srcOrd="0" destOrd="0" presId="urn:microsoft.com/office/officeart/2005/8/layout/process5"/>
    <dgm:cxn modelId="{2476D770-DE8B-4F44-A4C7-7CA03FB48F16}" type="presOf" srcId="{AE856EAC-CDE3-4C1B-8301-90307BE30F0C}" destId="{E9C2055F-A355-4049-9DAD-6B944E23F7CD}" srcOrd="0" destOrd="0" presId="urn:microsoft.com/office/officeart/2005/8/layout/process5"/>
    <dgm:cxn modelId="{D29B4B54-5669-4707-8F78-C496FD909C59}" srcId="{5DC2219E-AE89-42EE-996A-DA70CE47D6AA}" destId="{836B601D-AF64-46F8-ACAC-6A9996271A15}" srcOrd="0" destOrd="0" parTransId="{ED8F7A57-B1B0-4264-A068-6053E245435D}" sibTransId="{BCE5EF31-56D7-405F-96FF-E6168E8BCA35}"/>
    <dgm:cxn modelId="{19D46F82-8AB5-471D-A9B8-C20DD543E6F4}" type="presOf" srcId="{B259BA14-77B1-4CE1-9136-3734BA809629}" destId="{1AB73DF0-7B42-45D4-A582-30C5CFC024AC}" srcOrd="1" destOrd="0" presId="urn:microsoft.com/office/officeart/2005/8/layout/process5"/>
    <dgm:cxn modelId="{3D186287-05B9-46F3-8DB9-B3AEBA97E45F}" type="presOf" srcId="{FE40216D-AF4E-4494-89E1-165586D9CC11}" destId="{8B7A3503-3422-42EA-B6E6-CFE5683ED3CB}" srcOrd="1" destOrd="0" presId="urn:microsoft.com/office/officeart/2005/8/layout/process5"/>
    <dgm:cxn modelId="{6F34848A-5345-4F92-B442-B49F2E9462EC}" type="presOf" srcId="{BCE5EF31-56D7-405F-96FF-E6168E8BCA35}" destId="{C0151705-EC0B-4E96-BF4B-89E17715BB67}" srcOrd="0" destOrd="0" presId="urn:microsoft.com/office/officeart/2005/8/layout/process5"/>
    <dgm:cxn modelId="{DF1DBE8B-5C66-4E93-AF3C-841A5CE677B1}" srcId="{5DC2219E-AE89-42EE-996A-DA70CE47D6AA}" destId="{992913C6-427C-4AD2-A994-0B225754D6AD}" srcOrd="4" destOrd="0" parTransId="{BF598CAD-BD1C-46D7-9196-B1CDA67584D0}" sibTransId="{B259BA14-77B1-4CE1-9136-3734BA809629}"/>
    <dgm:cxn modelId="{C1965A94-964B-402A-819D-6F9CC0D336CB}" srcId="{5DC2219E-AE89-42EE-996A-DA70CE47D6AA}" destId="{F2ED6B24-828E-43F5-9825-80CACEC52FD1}" srcOrd="3" destOrd="0" parTransId="{2B49D075-A4EF-452B-8854-0317D7E1CD89}" sibTransId="{FE40216D-AF4E-4494-89E1-165586D9CC11}"/>
    <dgm:cxn modelId="{76AF36A1-00AC-404F-8309-8A8FC4E472CC}" type="presOf" srcId="{5DC2219E-AE89-42EE-996A-DA70CE47D6AA}" destId="{A3F80C1E-B020-4C08-A613-F5E439C2DE37}" srcOrd="0" destOrd="0" presId="urn:microsoft.com/office/officeart/2005/8/layout/process5"/>
    <dgm:cxn modelId="{C47429A3-A3F1-403F-B547-AA05736F401E}" srcId="{5DC2219E-AE89-42EE-996A-DA70CE47D6AA}" destId="{4F09BF2F-38B3-4E31-A597-1D52B5CE67EE}" srcOrd="6" destOrd="0" parTransId="{D1CDC5A4-6A1F-4BB5-A1A0-83FADC47B5BC}" sibTransId="{5AE7E43E-BF21-4AB8-9527-8D9345431E41}"/>
    <dgm:cxn modelId="{AD0372C4-FF47-4EE9-91A8-12E236F825CA}" type="presOf" srcId="{4F09BF2F-38B3-4E31-A597-1D52B5CE67EE}" destId="{6AC305D0-4393-48FA-8547-5CF5AB8593E7}" srcOrd="0" destOrd="0" presId="urn:microsoft.com/office/officeart/2005/8/layout/process5"/>
    <dgm:cxn modelId="{3477CECA-05A7-4B26-8517-873876ECBA4C}" type="presOf" srcId="{BCE5EF31-56D7-405F-96FF-E6168E8BCA35}" destId="{52F7111A-58E5-405C-9225-19C84601D758}" srcOrd="1" destOrd="0" presId="urn:microsoft.com/office/officeart/2005/8/layout/process5"/>
    <dgm:cxn modelId="{FEDAE1E0-C51A-48B8-B367-9A44C9937052}" type="presOf" srcId="{B259BA14-77B1-4CE1-9136-3734BA809629}" destId="{25F69D0E-2759-4AB7-A1B0-5B9DEF906BE9}" srcOrd="0" destOrd="0" presId="urn:microsoft.com/office/officeart/2005/8/layout/process5"/>
    <dgm:cxn modelId="{B352CEE7-D62A-4270-AD86-90409A7788E1}" type="presOf" srcId="{FE40216D-AF4E-4494-89E1-165586D9CC11}" destId="{19A38278-53F0-4E69-B003-5CD0A02047C5}" srcOrd="0" destOrd="0" presId="urn:microsoft.com/office/officeart/2005/8/layout/process5"/>
    <dgm:cxn modelId="{F94645E8-E013-45E6-939D-B952972F4C34}" type="presOf" srcId="{992913C6-427C-4AD2-A994-0B225754D6AD}" destId="{736D036D-527E-496A-B93E-BD61F91175D1}" srcOrd="0" destOrd="0" presId="urn:microsoft.com/office/officeart/2005/8/layout/process5"/>
    <dgm:cxn modelId="{E85CBDEC-D73C-4F0F-B77B-084EB01881AE}" type="presOf" srcId="{C656D4F0-B721-4321-B52B-F88175069F1E}" destId="{8FA06DD7-2747-46BF-9CCE-235D87ECB3D8}" srcOrd="1" destOrd="0" presId="urn:microsoft.com/office/officeart/2005/8/layout/process5"/>
    <dgm:cxn modelId="{A13E46F0-A374-4D13-8314-284ED7A625FA}" type="presOf" srcId="{E6E3801D-B26C-49A1-B988-C527130717A5}" destId="{0E2EFD00-88EE-4DFD-A4E6-6C5C1D763DDF}" srcOrd="1" destOrd="0" presId="urn:microsoft.com/office/officeart/2005/8/layout/process5"/>
    <dgm:cxn modelId="{99AEBFF3-B260-45AB-86F0-77CB13357E11}" type="presOf" srcId="{5AE7E43E-BF21-4AB8-9527-8D9345431E41}" destId="{4259476D-20B1-4520-A639-F594B65D4917}" srcOrd="1" destOrd="0" presId="urn:microsoft.com/office/officeart/2005/8/layout/process5"/>
    <dgm:cxn modelId="{89966CFF-AE22-49EA-A6FF-B4427AB68EE7}" srcId="{5DC2219E-AE89-42EE-996A-DA70CE47D6AA}" destId="{AE856EAC-CDE3-4C1B-8301-90307BE30F0C}" srcOrd="7" destOrd="0" parTransId="{AB38050B-E491-49D4-8B87-4F88074EEF98}" sibTransId="{5F9666E4-1D1B-49A9-B35B-0BFF3A223654}"/>
    <dgm:cxn modelId="{1EABE203-FED3-4C3C-8478-2A81C1EBE57F}" type="presParOf" srcId="{A3F80C1E-B020-4C08-A613-F5E439C2DE37}" destId="{954402ED-CD78-4910-9717-92BB72A03E4B}" srcOrd="0" destOrd="0" presId="urn:microsoft.com/office/officeart/2005/8/layout/process5"/>
    <dgm:cxn modelId="{71883F6E-2374-4DF4-804B-E957D9A44580}" type="presParOf" srcId="{A3F80C1E-B020-4C08-A613-F5E439C2DE37}" destId="{C0151705-EC0B-4E96-BF4B-89E17715BB67}" srcOrd="1" destOrd="0" presId="urn:microsoft.com/office/officeart/2005/8/layout/process5"/>
    <dgm:cxn modelId="{314CFD8E-ADED-4B85-82B5-7A44382E493E}" type="presParOf" srcId="{C0151705-EC0B-4E96-BF4B-89E17715BB67}" destId="{52F7111A-58E5-405C-9225-19C84601D758}" srcOrd="0" destOrd="0" presId="urn:microsoft.com/office/officeart/2005/8/layout/process5"/>
    <dgm:cxn modelId="{AD1CB387-9FA4-48F6-9228-2D7E504AC025}" type="presParOf" srcId="{A3F80C1E-B020-4C08-A613-F5E439C2DE37}" destId="{AAA19DF7-2CD6-4FDE-8EAD-0C819A796614}" srcOrd="2" destOrd="0" presId="urn:microsoft.com/office/officeart/2005/8/layout/process5"/>
    <dgm:cxn modelId="{78B8A750-5CC9-43F2-828A-19D3E12C8977}" type="presParOf" srcId="{A3F80C1E-B020-4C08-A613-F5E439C2DE37}" destId="{A3BF7178-82F8-4270-A6E7-457C9DBBDF07}" srcOrd="3" destOrd="0" presId="urn:microsoft.com/office/officeart/2005/8/layout/process5"/>
    <dgm:cxn modelId="{08DA7706-D455-40A1-8B70-E9008FB94037}" type="presParOf" srcId="{A3BF7178-82F8-4270-A6E7-457C9DBBDF07}" destId="{0E2EFD00-88EE-4DFD-A4E6-6C5C1D763DDF}" srcOrd="0" destOrd="0" presId="urn:microsoft.com/office/officeart/2005/8/layout/process5"/>
    <dgm:cxn modelId="{B179DDCA-88E7-4E38-B4AA-540C1BC3D50F}" type="presParOf" srcId="{A3F80C1E-B020-4C08-A613-F5E439C2DE37}" destId="{A70573EF-A2F0-42EA-9082-15EDFBF4BD0A}" srcOrd="4" destOrd="0" presId="urn:microsoft.com/office/officeart/2005/8/layout/process5"/>
    <dgm:cxn modelId="{5E98D54E-1B63-496D-BDC1-D25142457C7C}" type="presParOf" srcId="{A3F80C1E-B020-4C08-A613-F5E439C2DE37}" destId="{86433E05-2771-4CA0-8897-2BBA33BE9563}" srcOrd="5" destOrd="0" presId="urn:microsoft.com/office/officeart/2005/8/layout/process5"/>
    <dgm:cxn modelId="{65679B84-C05A-40B4-BCD5-AAD1E590FCBB}" type="presParOf" srcId="{86433E05-2771-4CA0-8897-2BBA33BE9563}" destId="{8FA06DD7-2747-46BF-9CCE-235D87ECB3D8}" srcOrd="0" destOrd="0" presId="urn:microsoft.com/office/officeart/2005/8/layout/process5"/>
    <dgm:cxn modelId="{36051AB1-6320-4C01-BA11-FF5DE4EEBDE8}" type="presParOf" srcId="{A3F80C1E-B020-4C08-A613-F5E439C2DE37}" destId="{C40C0009-D278-4E55-88A9-06E6A00DB57F}" srcOrd="6" destOrd="0" presId="urn:microsoft.com/office/officeart/2005/8/layout/process5"/>
    <dgm:cxn modelId="{30F1B47C-3128-4373-AE8E-BFE76022E036}" type="presParOf" srcId="{A3F80C1E-B020-4C08-A613-F5E439C2DE37}" destId="{19A38278-53F0-4E69-B003-5CD0A02047C5}" srcOrd="7" destOrd="0" presId="urn:microsoft.com/office/officeart/2005/8/layout/process5"/>
    <dgm:cxn modelId="{3EB79897-CDEB-48DD-B11D-5157F87F417E}" type="presParOf" srcId="{19A38278-53F0-4E69-B003-5CD0A02047C5}" destId="{8B7A3503-3422-42EA-B6E6-CFE5683ED3CB}" srcOrd="0" destOrd="0" presId="urn:microsoft.com/office/officeart/2005/8/layout/process5"/>
    <dgm:cxn modelId="{D96614B9-8919-4635-B42B-2AAF42913ED7}" type="presParOf" srcId="{A3F80C1E-B020-4C08-A613-F5E439C2DE37}" destId="{736D036D-527E-496A-B93E-BD61F91175D1}" srcOrd="8" destOrd="0" presId="urn:microsoft.com/office/officeart/2005/8/layout/process5"/>
    <dgm:cxn modelId="{6ACF4C84-FAB8-4A09-9C6A-9672A2B04E30}" type="presParOf" srcId="{A3F80C1E-B020-4C08-A613-F5E439C2DE37}" destId="{25F69D0E-2759-4AB7-A1B0-5B9DEF906BE9}" srcOrd="9" destOrd="0" presId="urn:microsoft.com/office/officeart/2005/8/layout/process5"/>
    <dgm:cxn modelId="{B628F342-4814-4D78-922B-398DF5804DE2}" type="presParOf" srcId="{25F69D0E-2759-4AB7-A1B0-5B9DEF906BE9}" destId="{1AB73DF0-7B42-45D4-A582-30C5CFC024AC}" srcOrd="0" destOrd="0" presId="urn:microsoft.com/office/officeart/2005/8/layout/process5"/>
    <dgm:cxn modelId="{DC234AEB-4022-45ED-A0CB-A973988C04B0}" type="presParOf" srcId="{A3F80C1E-B020-4C08-A613-F5E439C2DE37}" destId="{A42A5DBF-9DCC-47BF-8369-ADD4DAD3C174}" srcOrd="10" destOrd="0" presId="urn:microsoft.com/office/officeart/2005/8/layout/process5"/>
    <dgm:cxn modelId="{9313594B-7133-470D-BEA6-4B801BE14D83}" type="presParOf" srcId="{A3F80C1E-B020-4C08-A613-F5E439C2DE37}" destId="{09635BF9-13CA-4017-B6A8-6AD6C9B72B81}" srcOrd="11" destOrd="0" presId="urn:microsoft.com/office/officeart/2005/8/layout/process5"/>
    <dgm:cxn modelId="{97E5F95E-9D19-41CF-A267-8F01D82B251B}" type="presParOf" srcId="{09635BF9-13CA-4017-B6A8-6AD6C9B72B81}" destId="{D70E6CFD-3129-4C61-BEF9-15B8102D4223}" srcOrd="0" destOrd="0" presId="urn:microsoft.com/office/officeart/2005/8/layout/process5"/>
    <dgm:cxn modelId="{D0B2EBFD-34B8-49C1-B39B-71FD208AE145}" type="presParOf" srcId="{A3F80C1E-B020-4C08-A613-F5E439C2DE37}" destId="{6AC305D0-4393-48FA-8547-5CF5AB8593E7}" srcOrd="12" destOrd="0" presId="urn:microsoft.com/office/officeart/2005/8/layout/process5"/>
    <dgm:cxn modelId="{7B9B6547-7032-4CA1-B737-5DA46DB66031}" type="presParOf" srcId="{A3F80C1E-B020-4C08-A613-F5E439C2DE37}" destId="{C59798CE-3874-4C08-9D59-9C5712112902}" srcOrd="13" destOrd="0" presId="urn:microsoft.com/office/officeart/2005/8/layout/process5"/>
    <dgm:cxn modelId="{70A58125-0C9E-41C0-BB48-11F16FE7E460}" type="presParOf" srcId="{C59798CE-3874-4C08-9D59-9C5712112902}" destId="{4259476D-20B1-4520-A639-F594B65D4917}" srcOrd="0" destOrd="0" presId="urn:microsoft.com/office/officeart/2005/8/layout/process5"/>
    <dgm:cxn modelId="{179AAA69-9C7A-4F3C-814E-A7D6D639BF68}" type="presParOf" srcId="{A3F80C1E-B020-4C08-A613-F5E439C2DE37}" destId="{E9C2055F-A355-4049-9DAD-6B944E23F7CD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BE4CC4-84A2-4688-8444-6DC7C73088C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BBF50-F94F-40C1-9D2A-D136EEA42856}">
      <dgm:prSet phldrT="[Text]"/>
      <dgm:spPr/>
      <dgm:t>
        <a:bodyPr/>
        <a:lstStyle/>
        <a:p>
          <a:r>
            <a:rPr lang="en-US" dirty="0"/>
            <a:t>Lecture Video Dataset</a:t>
          </a:r>
        </a:p>
      </dgm:t>
    </dgm:pt>
    <dgm:pt modelId="{85119117-CBB7-47A3-BBF2-D1B34A4C78AF}" type="parTrans" cxnId="{026D5C05-419C-4339-97A7-B9DF0E632775}">
      <dgm:prSet/>
      <dgm:spPr/>
      <dgm:t>
        <a:bodyPr/>
        <a:lstStyle/>
        <a:p>
          <a:endParaRPr lang="en-US"/>
        </a:p>
      </dgm:t>
    </dgm:pt>
    <dgm:pt modelId="{03489A76-8132-4A9B-97A3-5F5400F67B31}" type="sibTrans" cxnId="{026D5C05-419C-4339-97A7-B9DF0E632775}">
      <dgm:prSet/>
      <dgm:spPr/>
      <dgm:t>
        <a:bodyPr/>
        <a:lstStyle/>
        <a:p>
          <a:endParaRPr lang="en-US"/>
        </a:p>
      </dgm:t>
    </dgm:pt>
    <dgm:pt modelId="{2ACA5D1C-D87A-470F-BAFA-BF5CACAA582E}">
      <dgm:prSet phldrT="[Text]"/>
      <dgm:spPr/>
      <dgm:t>
        <a:bodyPr/>
        <a:lstStyle/>
        <a:p>
          <a:r>
            <a:rPr lang="en-US" dirty="0"/>
            <a:t>Appropriate categories</a:t>
          </a:r>
        </a:p>
      </dgm:t>
    </dgm:pt>
    <dgm:pt modelId="{6713E20A-BB52-4C15-840B-1C94B97F1CA0}" type="parTrans" cxnId="{5B4C78FA-9FDD-4FB9-8131-513D8B1D61E1}">
      <dgm:prSet/>
      <dgm:spPr/>
      <dgm:t>
        <a:bodyPr/>
        <a:lstStyle/>
        <a:p>
          <a:endParaRPr lang="en-US"/>
        </a:p>
      </dgm:t>
    </dgm:pt>
    <dgm:pt modelId="{01B0DAA5-F106-4D9D-AF60-91B37D828108}" type="sibTrans" cxnId="{5B4C78FA-9FDD-4FB9-8131-513D8B1D61E1}">
      <dgm:prSet/>
      <dgm:spPr/>
      <dgm:t>
        <a:bodyPr/>
        <a:lstStyle/>
        <a:p>
          <a:endParaRPr lang="en-US"/>
        </a:p>
      </dgm:t>
    </dgm:pt>
    <dgm:pt modelId="{18D1072E-53B5-4833-A70E-76FAB849C393}">
      <dgm:prSet phldrT="[Text]"/>
      <dgm:spPr/>
      <dgm:t>
        <a:bodyPr/>
        <a:lstStyle/>
        <a:p>
          <a:r>
            <a:rPr lang="en-US" dirty="0"/>
            <a:t>Slide Classifier</a:t>
          </a:r>
        </a:p>
      </dgm:t>
    </dgm:pt>
    <dgm:pt modelId="{9133203D-B6C3-4566-8F4F-28EFD7E2F56A}" type="parTrans" cxnId="{C1F96143-8493-418B-BE40-A51F41CD1AA5}">
      <dgm:prSet/>
      <dgm:spPr/>
      <dgm:t>
        <a:bodyPr/>
        <a:lstStyle/>
        <a:p>
          <a:endParaRPr lang="en-US"/>
        </a:p>
      </dgm:t>
    </dgm:pt>
    <dgm:pt modelId="{EB91BAE5-5B65-4E31-9EFC-597148D56934}" type="sibTrans" cxnId="{C1F96143-8493-418B-BE40-A51F41CD1AA5}">
      <dgm:prSet/>
      <dgm:spPr/>
      <dgm:t>
        <a:bodyPr/>
        <a:lstStyle/>
        <a:p>
          <a:endParaRPr lang="en-US"/>
        </a:p>
      </dgm:t>
    </dgm:pt>
    <dgm:pt modelId="{45D829C4-4EE5-4BDA-BF11-CFD55B2D23C0}">
      <dgm:prSet phldrT="[Text]"/>
      <dgm:spPr/>
      <dgm:t>
        <a:bodyPr/>
        <a:lstStyle/>
        <a:p>
          <a:r>
            <a:rPr lang="en-US" dirty="0"/>
            <a:t>Identify important frames in slide presentations</a:t>
          </a:r>
        </a:p>
      </dgm:t>
    </dgm:pt>
    <dgm:pt modelId="{39CE34AA-0F58-44D0-88F6-1609814EF0E4}" type="parTrans" cxnId="{FBB57B4C-03CC-42F2-84EE-9FB5BC6B9F54}">
      <dgm:prSet/>
      <dgm:spPr/>
      <dgm:t>
        <a:bodyPr/>
        <a:lstStyle/>
        <a:p>
          <a:endParaRPr lang="en-US"/>
        </a:p>
      </dgm:t>
    </dgm:pt>
    <dgm:pt modelId="{11170626-FD88-4C10-AA80-0EE454BC9F4D}" type="sibTrans" cxnId="{FBB57B4C-03CC-42F2-84EE-9FB5BC6B9F54}">
      <dgm:prSet/>
      <dgm:spPr/>
      <dgm:t>
        <a:bodyPr/>
        <a:lstStyle/>
        <a:p>
          <a:endParaRPr lang="en-US"/>
        </a:p>
      </dgm:t>
    </dgm:pt>
    <dgm:pt modelId="{21F9CCFE-6930-424B-B4D2-8A9900CCC9EA}">
      <dgm:prSet phldrT="[Text]"/>
      <dgm:spPr/>
      <dgm:t>
        <a:bodyPr/>
        <a:lstStyle/>
        <a:p>
          <a:r>
            <a:rPr lang="en-US" dirty="0"/>
            <a:t>Online Web Service</a:t>
          </a:r>
        </a:p>
      </dgm:t>
    </dgm:pt>
    <dgm:pt modelId="{B2F9771C-6E5A-449C-AEC3-7C13C8C131FD}" type="parTrans" cxnId="{A6EC8939-B3AB-4BCC-8E21-D14DC6BB0750}">
      <dgm:prSet/>
      <dgm:spPr/>
      <dgm:t>
        <a:bodyPr/>
        <a:lstStyle/>
        <a:p>
          <a:endParaRPr lang="en-US"/>
        </a:p>
      </dgm:t>
    </dgm:pt>
    <dgm:pt modelId="{76FCA9CE-4379-491A-A44C-4470E6134A12}" type="sibTrans" cxnId="{A6EC8939-B3AB-4BCC-8E21-D14DC6BB0750}">
      <dgm:prSet/>
      <dgm:spPr/>
      <dgm:t>
        <a:bodyPr/>
        <a:lstStyle/>
        <a:p>
          <a:endParaRPr lang="en-US"/>
        </a:p>
      </dgm:t>
    </dgm:pt>
    <dgm:pt modelId="{BA3CD38E-BBA5-4CA4-B218-C4CFC46365DB}">
      <dgm:prSet phldrT="[Text]"/>
      <dgm:spPr/>
      <dgm:t>
        <a:bodyPr/>
        <a:lstStyle/>
        <a:p>
          <a:r>
            <a:rPr lang="en-US" dirty="0"/>
            <a:t>Allows anyone to automatically create notes based on their own lectures</a:t>
          </a:r>
        </a:p>
      </dgm:t>
    </dgm:pt>
    <dgm:pt modelId="{477CD210-9E4F-4B0D-8759-FC981CBA6297}" type="parTrans" cxnId="{6293EF62-6558-4A6E-A2C2-011C10631264}">
      <dgm:prSet/>
      <dgm:spPr/>
      <dgm:t>
        <a:bodyPr/>
        <a:lstStyle/>
        <a:p>
          <a:endParaRPr lang="en-US"/>
        </a:p>
      </dgm:t>
    </dgm:pt>
    <dgm:pt modelId="{B0BA9803-F17C-433B-A1A8-66F219832281}" type="sibTrans" cxnId="{6293EF62-6558-4A6E-A2C2-011C10631264}">
      <dgm:prSet/>
      <dgm:spPr/>
      <dgm:t>
        <a:bodyPr/>
        <a:lstStyle/>
        <a:p>
          <a:endParaRPr lang="en-US"/>
        </a:p>
      </dgm:t>
    </dgm:pt>
    <dgm:pt modelId="{82B0B640-931E-4558-85DC-655D48A21A6D}">
      <dgm:prSet phldrT="[Text]"/>
      <dgm:spPr/>
      <dgm:t>
        <a:bodyPr/>
        <a:lstStyle/>
        <a:p>
          <a:r>
            <a:rPr lang="en-US" dirty="0"/>
            <a:t>End-To-End</a:t>
          </a:r>
        </a:p>
      </dgm:t>
    </dgm:pt>
    <dgm:pt modelId="{AB3C2C73-FAF2-4D26-9AF0-B57EFA4C4815}" type="parTrans" cxnId="{49A4AA0F-0718-4231-AA8B-C326E77ADA92}">
      <dgm:prSet/>
      <dgm:spPr/>
      <dgm:t>
        <a:bodyPr/>
        <a:lstStyle/>
        <a:p>
          <a:endParaRPr lang="en-US"/>
        </a:p>
      </dgm:t>
    </dgm:pt>
    <dgm:pt modelId="{CB5CAE69-BDAE-41E8-BB5F-75CAC79A7EEA}" type="sibTrans" cxnId="{49A4AA0F-0718-4231-AA8B-C326E77ADA92}">
      <dgm:prSet/>
      <dgm:spPr/>
      <dgm:t>
        <a:bodyPr/>
        <a:lstStyle/>
        <a:p>
          <a:endParaRPr lang="en-US"/>
        </a:p>
      </dgm:t>
    </dgm:pt>
    <dgm:pt modelId="{B887C626-A9FE-436C-9861-4B8E8E631758}">
      <dgm:prSet phldrT="[Text]"/>
      <dgm:spPr/>
      <dgm:t>
        <a:bodyPr/>
        <a:lstStyle/>
        <a:p>
          <a:r>
            <a:rPr lang="en-US" dirty="0"/>
            <a:t>Multimodal approach</a:t>
          </a:r>
        </a:p>
      </dgm:t>
    </dgm:pt>
    <dgm:pt modelId="{9CD1BE6B-61D8-403D-A28B-D8B23BCCA643}" type="parTrans" cxnId="{875D8800-8A7F-4F71-A790-D60153A3C53E}">
      <dgm:prSet/>
      <dgm:spPr/>
      <dgm:t>
        <a:bodyPr/>
        <a:lstStyle/>
        <a:p>
          <a:endParaRPr lang="en-US"/>
        </a:p>
      </dgm:t>
    </dgm:pt>
    <dgm:pt modelId="{64C0EB88-4481-4610-83E1-8597603B8D8B}" type="sibTrans" cxnId="{875D8800-8A7F-4F71-A790-D60153A3C53E}">
      <dgm:prSet/>
      <dgm:spPr/>
      <dgm:t>
        <a:bodyPr/>
        <a:lstStyle/>
        <a:p>
          <a:endParaRPr lang="en-US"/>
        </a:p>
      </dgm:t>
    </dgm:pt>
    <dgm:pt modelId="{6321397C-E587-4E0A-A071-044E0B60FD52}">
      <dgm:prSet phldrT="[Text]"/>
      <dgm:spPr/>
      <dgm:t>
        <a:bodyPr/>
        <a:lstStyle/>
        <a:p>
          <a:r>
            <a:rPr lang="en-US" dirty="0"/>
            <a:t>Convert lecture videos to notes</a:t>
          </a:r>
        </a:p>
      </dgm:t>
    </dgm:pt>
    <dgm:pt modelId="{94875A03-5E8F-4C0F-A645-D4D5E304932F}" type="parTrans" cxnId="{5D7A59C5-A008-4AD4-B925-C1A7089A6D4F}">
      <dgm:prSet/>
      <dgm:spPr/>
      <dgm:t>
        <a:bodyPr/>
        <a:lstStyle/>
        <a:p>
          <a:endParaRPr lang="en-US"/>
        </a:p>
      </dgm:t>
    </dgm:pt>
    <dgm:pt modelId="{0703533B-59AF-4CD5-8C76-04AED3EA0F22}" type="sibTrans" cxnId="{5D7A59C5-A008-4AD4-B925-C1A7089A6D4F}">
      <dgm:prSet/>
      <dgm:spPr/>
      <dgm:t>
        <a:bodyPr/>
        <a:lstStyle/>
        <a:p>
          <a:endParaRPr lang="en-US"/>
        </a:p>
      </dgm:t>
    </dgm:pt>
    <dgm:pt modelId="{D54218CB-73C6-4728-B9A5-4646E77ACBE4}">
      <dgm:prSet phldrT="[Text]"/>
      <dgm:spPr/>
      <dgm:t>
        <a:bodyPr/>
        <a:lstStyle/>
        <a:p>
          <a:r>
            <a:rPr lang="en-US" dirty="0"/>
            <a:t>Large variety</a:t>
          </a:r>
        </a:p>
      </dgm:t>
    </dgm:pt>
    <dgm:pt modelId="{354253DA-4895-483F-A2E6-28150D3B7433}" type="parTrans" cxnId="{A0436A01-BA4A-45FE-9433-445A59C2E5CE}">
      <dgm:prSet/>
      <dgm:spPr/>
      <dgm:t>
        <a:bodyPr/>
        <a:lstStyle/>
        <a:p>
          <a:endParaRPr lang="en-US"/>
        </a:p>
      </dgm:t>
    </dgm:pt>
    <dgm:pt modelId="{1E61C94C-A0FE-4F43-85A2-3145F8C7C022}" type="sibTrans" cxnId="{A0436A01-BA4A-45FE-9433-445A59C2E5CE}">
      <dgm:prSet/>
      <dgm:spPr/>
      <dgm:t>
        <a:bodyPr/>
        <a:lstStyle/>
        <a:p>
          <a:endParaRPr lang="en-US"/>
        </a:p>
      </dgm:t>
    </dgm:pt>
    <dgm:pt modelId="{30BD557B-D225-4E20-A287-E2E6197BECFF}">
      <dgm:prSet phldrT="[Text]"/>
      <dgm:spPr/>
      <dgm:t>
        <a:bodyPr/>
        <a:lstStyle/>
        <a:p>
          <a:r>
            <a:rPr lang="en-US" dirty="0"/>
            <a:t>Summarization Models</a:t>
          </a:r>
        </a:p>
      </dgm:t>
    </dgm:pt>
    <dgm:pt modelId="{5145913A-69BA-4354-AE1F-9F2565822535}" type="parTrans" cxnId="{99785093-A325-4DDA-8630-DC002B20228A}">
      <dgm:prSet/>
      <dgm:spPr/>
      <dgm:t>
        <a:bodyPr/>
        <a:lstStyle/>
        <a:p>
          <a:endParaRPr lang="en-US"/>
        </a:p>
      </dgm:t>
    </dgm:pt>
    <dgm:pt modelId="{ABF17735-0AEB-408C-9433-81BFB40E9264}" type="sibTrans" cxnId="{99785093-A325-4DDA-8630-DC002B20228A}">
      <dgm:prSet/>
      <dgm:spPr/>
      <dgm:t>
        <a:bodyPr/>
        <a:lstStyle/>
        <a:p>
          <a:endParaRPr lang="en-US"/>
        </a:p>
      </dgm:t>
    </dgm:pt>
    <dgm:pt modelId="{2BD44BDF-0517-476B-88B0-CAC48DB6070F}">
      <dgm:prSet phldrT="[Text]"/>
      <dgm:spPr/>
      <dgm:t>
        <a:bodyPr/>
        <a:lstStyle/>
        <a:p>
          <a:r>
            <a:rPr lang="en-US" dirty="0"/>
            <a:t>Improve state-of-the-art in text summarization</a:t>
          </a:r>
        </a:p>
      </dgm:t>
    </dgm:pt>
    <dgm:pt modelId="{A6AD93A3-1161-46CD-A26D-30F32C0EFCF8}" type="parTrans" cxnId="{D7DC3A8D-126B-4610-955F-B31988DCC47B}">
      <dgm:prSet/>
      <dgm:spPr/>
      <dgm:t>
        <a:bodyPr/>
        <a:lstStyle/>
        <a:p>
          <a:endParaRPr lang="en-US"/>
        </a:p>
      </dgm:t>
    </dgm:pt>
    <dgm:pt modelId="{BF6D7592-3F7F-478A-9A8A-24949FF04D00}" type="sibTrans" cxnId="{D7DC3A8D-126B-4610-955F-B31988DCC47B}">
      <dgm:prSet/>
      <dgm:spPr/>
      <dgm:t>
        <a:bodyPr/>
        <a:lstStyle/>
        <a:p>
          <a:endParaRPr lang="en-US"/>
        </a:p>
      </dgm:t>
    </dgm:pt>
    <dgm:pt modelId="{AC2D3B49-B843-4682-9EB6-3B809C93512B}">
      <dgm:prSet phldrT="[Text]"/>
      <dgm:spPr/>
      <dgm:t>
        <a:bodyPr/>
        <a:lstStyle/>
        <a:p>
          <a:r>
            <a:rPr lang="en-US" dirty="0"/>
            <a:t>Novel approaches</a:t>
          </a:r>
        </a:p>
      </dgm:t>
    </dgm:pt>
    <dgm:pt modelId="{CD7FC857-9605-4461-AEAD-5D9D49BF6674}" type="parTrans" cxnId="{2073F9E7-8B61-4AED-8687-EB2ECEC0DABB}">
      <dgm:prSet/>
      <dgm:spPr/>
      <dgm:t>
        <a:bodyPr/>
        <a:lstStyle/>
        <a:p>
          <a:endParaRPr lang="en-US"/>
        </a:p>
      </dgm:t>
    </dgm:pt>
    <dgm:pt modelId="{34FA3DAD-40C5-4236-9422-FBD1E512369A}" type="sibTrans" cxnId="{2073F9E7-8B61-4AED-8687-EB2ECEC0DABB}">
      <dgm:prSet/>
      <dgm:spPr/>
      <dgm:t>
        <a:bodyPr/>
        <a:lstStyle/>
        <a:p>
          <a:endParaRPr lang="en-US"/>
        </a:p>
      </dgm:t>
    </dgm:pt>
    <dgm:pt modelId="{4BB3DD75-CE64-4DE1-9A89-D03C47DB47AF}" type="pres">
      <dgm:prSet presAssocID="{54BE4CC4-84A2-4688-8444-6DC7C73088CC}" presName="Name0" presStyleCnt="0">
        <dgm:presLayoutVars>
          <dgm:dir/>
          <dgm:animLvl val="lvl"/>
          <dgm:resizeHandles val="exact"/>
        </dgm:presLayoutVars>
      </dgm:prSet>
      <dgm:spPr/>
    </dgm:pt>
    <dgm:pt modelId="{EDB7449A-25FD-4B6F-8B11-11889AFD4F36}" type="pres">
      <dgm:prSet presAssocID="{D37BBF50-F94F-40C1-9D2A-D136EEA42856}" presName="composite" presStyleCnt="0"/>
      <dgm:spPr/>
    </dgm:pt>
    <dgm:pt modelId="{634BBCBC-F3B6-41B6-AA93-B45314ED0664}" type="pres">
      <dgm:prSet presAssocID="{D37BBF50-F94F-40C1-9D2A-D136EEA42856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CA1596D-C724-4CD7-AB90-11798C00827A}" type="pres">
      <dgm:prSet presAssocID="{D37BBF50-F94F-40C1-9D2A-D136EEA42856}" presName="desTx" presStyleLbl="revTx" presStyleIdx="0" presStyleCnt="5">
        <dgm:presLayoutVars>
          <dgm:bulletEnabled val="1"/>
        </dgm:presLayoutVars>
      </dgm:prSet>
      <dgm:spPr/>
    </dgm:pt>
    <dgm:pt modelId="{65064D62-CBF1-429E-AC74-E8FCECDA6912}" type="pres">
      <dgm:prSet presAssocID="{03489A76-8132-4A9B-97A3-5F5400F67B31}" presName="space" presStyleCnt="0"/>
      <dgm:spPr/>
    </dgm:pt>
    <dgm:pt modelId="{BEB5E9AA-B19A-4A55-92A7-D9CB9F7378E0}" type="pres">
      <dgm:prSet presAssocID="{18D1072E-53B5-4833-A70E-76FAB849C393}" presName="composite" presStyleCnt="0"/>
      <dgm:spPr/>
    </dgm:pt>
    <dgm:pt modelId="{6A2EEF9B-8804-424F-908D-4473F5E00274}" type="pres">
      <dgm:prSet presAssocID="{18D1072E-53B5-4833-A70E-76FAB849C39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F3B48C2-9724-4590-B83F-A40783C9C501}" type="pres">
      <dgm:prSet presAssocID="{18D1072E-53B5-4833-A70E-76FAB849C393}" presName="desTx" presStyleLbl="revTx" presStyleIdx="1" presStyleCnt="5">
        <dgm:presLayoutVars>
          <dgm:bulletEnabled val="1"/>
        </dgm:presLayoutVars>
      </dgm:prSet>
      <dgm:spPr/>
    </dgm:pt>
    <dgm:pt modelId="{D2AE870A-DD8C-46D0-9CDD-31A12EAA03B9}" type="pres">
      <dgm:prSet presAssocID="{EB91BAE5-5B65-4E31-9EFC-597148D56934}" presName="space" presStyleCnt="0"/>
      <dgm:spPr/>
    </dgm:pt>
    <dgm:pt modelId="{BBE8E422-CC03-4C3D-A81B-93AD550DB26A}" type="pres">
      <dgm:prSet presAssocID="{30BD557B-D225-4E20-A287-E2E6197BECFF}" presName="composite" presStyleCnt="0"/>
      <dgm:spPr/>
    </dgm:pt>
    <dgm:pt modelId="{B095784A-57D7-4892-8230-D0D5F6AB4713}" type="pres">
      <dgm:prSet presAssocID="{30BD557B-D225-4E20-A287-E2E6197BECFF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3FFAF9E-85DF-422F-80D3-47B23560B87B}" type="pres">
      <dgm:prSet presAssocID="{30BD557B-D225-4E20-A287-E2E6197BECFF}" presName="desTx" presStyleLbl="revTx" presStyleIdx="2" presStyleCnt="5">
        <dgm:presLayoutVars>
          <dgm:bulletEnabled val="1"/>
        </dgm:presLayoutVars>
      </dgm:prSet>
      <dgm:spPr/>
    </dgm:pt>
    <dgm:pt modelId="{49CA5AE8-759F-4EA3-8695-458DC881AF93}" type="pres">
      <dgm:prSet presAssocID="{ABF17735-0AEB-408C-9433-81BFB40E9264}" presName="space" presStyleCnt="0"/>
      <dgm:spPr/>
    </dgm:pt>
    <dgm:pt modelId="{6A7106FF-FDF7-4D03-B959-396A4B55BF27}" type="pres">
      <dgm:prSet presAssocID="{82B0B640-931E-4558-85DC-655D48A21A6D}" presName="composite" presStyleCnt="0"/>
      <dgm:spPr/>
    </dgm:pt>
    <dgm:pt modelId="{5BB30052-5BAF-48FA-B801-3C46B70BBDB8}" type="pres">
      <dgm:prSet presAssocID="{82B0B640-931E-4558-85DC-655D48A21A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A236E5D-1324-4520-8795-6A04D6925250}" type="pres">
      <dgm:prSet presAssocID="{82B0B640-931E-4558-85DC-655D48A21A6D}" presName="desTx" presStyleLbl="revTx" presStyleIdx="3" presStyleCnt="5">
        <dgm:presLayoutVars>
          <dgm:bulletEnabled val="1"/>
        </dgm:presLayoutVars>
      </dgm:prSet>
      <dgm:spPr/>
    </dgm:pt>
    <dgm:pt modelId="{84206D69-1087-488A-8DFA-8656DDDDA078}" type="pres">
      <dgm:prSet presAssocID="{CB5CAE69-BDAE-41E8-BB5F-75CAC79A7EEA}" presName="space" presStyleCnt="0"/>
      <dgm:spPr/>
    </dgm:pt>
    <dgm:pt modelId="{5BACEEEE-6054-40DC-8233-2518B5970046}" type="pres">
      <dgm:prSet presAssocID="{21F9CCFE-6930-424B-B4D2-8A9900CCC9EA}" presName="composite" presStyleCnt="0"/>
      <dgm:spPr/>
    </dgm:pt>
    <dgm:pt modelId="{B45856F4-2893-4BB4-BEF2-668386600755}" type="pres">
      <dgm:prSet presAssocID="{21F9CCFE-6930-424B-B4D2-8A9900CCC9EA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2C8F6B5-CAF8-4361-BA5A-5595FD20EF41}" type="pres">
      <dgm:prSet presAssocID="{21F9CCFE-6930-424B-B4D2-8A9900CCC9EA}" presName="desTx" presStyleLbl="revTx" presStyleIdx="4" presStyleCnt="5">
        <dgm:presLayoutVars>
          <dgm:bulletEnabled val="1"/>
        </dgm:presLayoutVars>
      </dgm:prSet>
      <dgm:spPr/>
    </dgm:pt>
  </dgm:ptLst>
  <dgm:cxnLst>
    <dgm:cxn modelId="{875D8800-8A7F-4F71-A790-D60153A3C53E}" srcId="{82B0B640-931E-4558-85DC-655D48A21A6D}" destId="{B887C626-A9FE-436C-9861-4B8E8E631758}" srcOrd="0" destOrd="0" parTransId="{9CD1BE6B-61D8-403D-A28B-D8B23BCCA643}" sibTransId="{64C0EB88-4481-4610-83E1-8597603B8D8B}"/>
    <dgm:cxn modelId="{A0436A01-BA4A-45FE-9433-445A59C2E5CE}" srcId="{D37BBF50-F94F-40C1-9D2A-D136EEA42856}" destId="{D54218CB-73C6-4728-B9A5-4646E77ACBE4}" srcOrd="1" destOrd="0" parTransId="{354253DA-4895-483F-A2E6-28150D3B7433}" sibTransId="{1E61C94C-A0FE-4F43-85A2-3145F8C7C022}"/>
    <dgm:cxn modelId="{026D5C05-419C-4339-97A7-B9DF0E632775}" srcId="{54BE4CC4-84A2-4688-8444-6DC7C73088CC}" destId="{D37BBF50-F94F-40C1-9D2A-D136EEA42856}" srcOrd="0" destOrd="0" parTransId="{85119117-CBB7-47A3-BBF2-D1B34A4C78AF}" sibTransId="{03489A76-8132-4A9B-97A3-5F5400F67B31}"/>
    <dgm:cxn modelId="{3E3EC30C-6A03-4E56-86A7-B29726D9F092}" type="presOf" srcId="{D54218CB-73C6-4728-B9A5-4646E77ACBE4}" destId="{9CA1596D-C724-4CD7-AB90-11798C00827A}" srcOrd="0" destOrd="1" presId="urn:microsoft.com/office/officeart/2005/8/layout/chevron1"/>
    <dgm:cxn modelId="{49A4AA0F-0718-4231-AA8B-C326E77ADA92}" srcId="{54BE4CC4-84A2-4688-8444-6DC7C73088CC}" destId="{82B0B640-931E-4558-85DC-655D48A21A6D}" srcOrd="3" destOrd="0" parTransId="{AB3C2C73-FAF2-4D26-9AF0-B57EFA4C4815}" sibTransId="{CB5CAE69-BDAE-41E8-BB5F-75CAC79A7EEA}"/>
    <dgm:cxn modelId="{56F1A222-52CD-4D5F-8B3A-4F184C3CCB04}" type="presOf" srcId="{B887C626-A9FE-436C-9861-4B8E8E631758}" destId="{3A236E5D-1324-4520-8795-6A04D6925250}" srcOrd="0" destOrd="0" presId="urn:microsoft.com/office/officeart/2005/8/layout/chevron1"/>
    <dgm:cxn modelId="{28B97F2C-1025-4E5D-AEEC-1903903A60F8}" type="presOf" srcId="{D37BBF50-F94F-40C1-9D2A-D136EEA42856}" destId="{634BBCBC-F3B6-41B6-AA93-B45314ED0664}" srcOrd="0" destOrd="0" presId="urn:microsoft.com/office/officeart/2005/8/layout/chevron1"/>
    <dgm:cxn modelId="{8D42B731-9C37-48B5-B481-A7B9115A7AE0}" type="presOf" srcId="{45D829C4-4EE5-4BDA-BF11-CFD55B2D23C0}" destId="{2F3B48C2-9724-4590-B83F-A40783C9C501}" srcOrd="0" destOrd="0" presId="urn:microsoft.com/office/officeart/2005/8/layout/chevron1"/>
    <dgm:cxn modelId="{5C81DA34-3790-4461-ABE4-3F94FE2404E7}" type="presOf" srcId="{2ACA5D1C-D87A-470F-BAFA-BF5CACAA582E}" destId="{9CA1596D-C724-4CD7-AB90-11798C00827A}" srcOrd="0" destOrd="0" presId="urn:microsoft.com/office/officeart/2005/8/layout/chevron1"/>
    <dgm:cxn modelId="{A6EC8939-B3AB-4BCC-8E21-D14DC6BB0750}" srcId="{54BE4CC4-84A2-4688-8444-6DC7C73088CC}" destId="{21F9CCFE-6930-424B-B4D2-8A9900CCC9EA}" srcOrd="4" destOrd="0" parTransId="{B2F9771C-6E5A-449C-AEC3-7C13C8C131FD}" sibTransId="{76FCA9CE-4379-491A-A44C-4470E6134A12}"/>
    <dgm:cxn modelId="{EBD74562-6255-429F-880D-3E85E47A7C2F}" type="presOf" srcId="{AC2D3B49-B843-4682-9EB6-3B809C93512B}" destId="{53FFAF9E-85DF-422F-80D3-47B23560B87B}" srcOrd="0" destOrd="1" presId="urn:microsoft.com/office/officeart/2005/8/layout/chevron1"/>
    <dgm:cxn modelId="{6293EF62-6558-4A6E-A2C2-011C10631264}" srcId="{21F9CCFE-6930-424B-B4D2-8A9900CCC9EA}" destId="{BA3CD38E-BBA5-4CA4-B218-C4CFC46365DB}" srcOrd="0" destOrd="0" parTransId="{477CD210-9E4F-4B0D-8759-FC981CBA6297}" sibTransId="{B0BA9803-F17C-433B-A1A8-66F219832281}"/>
    <dgm:cxn modelId="{C1F96143-8493-418B-BE40-A51F41CD1AA5}" srcId="{54BE4CC4-84A2-4688-8444-6DC7C73088CC}" destId="{18D1072E-53B5-4833-A70E-76FAB849C393}" srcOrd="1" destOrd="0" parTransId="{9133203D-B6C3-4566-8F4F-28EFD7E2F56A}" sibTransId="{EB91BAE5-5B65-4E31-9EFC-597148D56934}"/>
    <dgm:cxn modelId="{FBB57B4C-03CC-42F2-84EE-9FB5BC6B9F54}" srcId="{18D1072E-53B5-4833-A70E-76FAB849C393}" destId="{45D829C4-4EE5-4BDA-BF11-CFD55B2D23C0}" srcOrd="0" destOrd="0" parTransId="{39CE34AA-0F58-44D0-88F6-1609814EF0E4}" sibTransId="{11170626-FD88-4C10-AA80-0EE454BC9F4D}"/>
    <dgm:cxn modelId="{1C06A183-7BFC-4C33-AFC3-7A6901BBC25C}" type="presOf" srcId="{18D1072E-53B5-4833-A70E-76FAB849C393}" destId="{6A2EEF9B-8804-424F-908D-4473F5E00274}" srcOrd="0" destOrd="0" presId="urn:microsoft.com/office/officeart/2005/8/layout/chevron1"/>
    <dgm:cxn modelId="{18FDB083-B11C-4D8B-A3F8-E6465189AEE8}" type="presOf" srcId="{54BE4CC4-84A2-4688-8444-6DC7C73088CC}" destId="{4BB3DD75-CE64-4DE1-9A89-D03C47DB47AF}" srcOrd="0" destOrd="0" presId="urn:microsoft.com/office/officeart/2005/8/layout/chevron1"/>
    <dgm:cxn modelId="{D7DC3A8D-126B-4610-955F-B31988DCC47B}" srcId="{30BD557B-D225-4E20-A287-E2E6197BECFF}" destId="{2BD44BDF-0517-476B-88B0-CAC48DB6070F}" srcOrd="0" destOrd="0" parTransId="{A6AD93A3-1161-46CD-A26D-30F32C0EFCF8}" sibTransId="{BF6D7592-3F7F-478A-9A8A-24949FF04D00}"/>
    <dgm:cxn modelId="{7A5F2C90-37C2-4A41-A072-0DC220C6BCD1}" type="presOf" srcId="{2BD44BDF-0517-476B-88B0-CAC48DB6070F}" destId="{53FFAF9E-85DF-422F-80D3-47B23560B87B}" srcOrd="0" destOrd="0" presId="urn:microsoft.com/office/officeart/2005/8/layout/chevron1"/>
    <dgm:cxn modelId="{99785093-A325-4DDA-8630-DC002B20228A}" srcId="{54BE4CC4-84A2-4688-8444-6DC7C73088CC}" destId="{30BD557B-D225-4E20-A287-E2E6197BECFF}" srcOrd="2" destOrd="0" parTransId="{5145913A-69BA-4354-AE1F-9F2565822535}" sibTransId="{ABF17735-0AEB-408C-9433-81BFB40E9264}"/>
    <dgm:cxn modelId="{7DA449B6-E0BD-4D7C-9B92-B4971FF47697}" type="presOf" srcId="{6321397C-E587-4E0A-A071-044E0B60FD52}" destId="{3A236E5D-1324-4520-8795-6A04D6925250}" srcOrd="0" destOrd="1" presId="urn:microsoft.com/office/officeart/2005/8/layout/chevron1"/>
    <dgm:cxn modelId="{175440B9-4F86-4425-B3A4-885B64356CCB}" type="presOf" srcId="{30BD557B-D225-4E20-A287-E2E6197BECFF}" destId="{B095784A-57D7-4892-8230-D0D5F6AB4713}" srcOrd="0" destOrd="0" presId="urn:microsoft.com/office/officeart/2005/8/layout/chevron1"/>
    <dgm:cxn modelId="{B907ACBF-1496-4833-B5C0-1E30D6FB939D}" type="presOf" srcId="{21F9CCFE-6930-424B-B4D2-8A9900CCC9EA}" destId="{B45856F4-2893-4BB4-BEF2-668386600755}" srcOrd="0" destOrd="0" presId="urn:microsoft.com/office/officeart/2005/8/layout/chevron1"/>
    <dgm:cxn modelId="{634B1CC2-D5DA-4EA1-8FBA-386DD4653DDB}" type="presOf" srcId="{82B0B640-931E-4558-85DC-655D48A21A6D}" destId="{5BB30052-5BAF-48FA-B801-3C46B70BBDB8}" srcOrd="0" destOrd="0" presId="urn:microsoft.com/office/officeart/2005/8/layout/chevron1"/>
    <dgm:cxn modelId="{5D7A59C5-A008-4AD4-B925-C1A7089A6D4F}" srcId="{82B0B640-931E-4558-85DC-655D48A21A6D}" destId="{6321397C-E587-4E0A-A071-044E0B60FD52}" srcOrd="1" destOrd="0" parTransId="{94875A03-5E8F-4C0F-A645-D4D5E304932F}" sibTransId="{0703533B-59AF-4CD5-8C76-04AED3EA0F22}"/>
    <dgm:cxn modelId="{DCB2C9CF-834A-42F3-BD8F-2DE61AE773DC}" type="presOf" srcId="{BA3CD38E-BBA5-4CA4-B218-C4CFC46365DB}" destId="{82C8F6B5-CAF8-4361-BA5A-5595FD20EF41}" srcOrd="0" destOrd="0" presId="urn:microsoft.com/office/officeart/2005/8/layout/chevron1"/>
    <dgm:cxn modelId="{2073F9E7-8B61-4AED-8687-EB2ECEC0DABB}" srcId="{30BD557B-D225-4E20-A287-E2E6197BECFF}" destId="{AC2D3B49-B843-4682-9EB6-3B809C93512B}" srcOrd="1" destOrd="0" parTransId="{CD7FC857-9605-4461-AEAD-5D9D49BF6674}" sibTransId="{34FA3DAD-40C5-4236-9422-FBD1E512369A}"/>
    <dgm:cxn modelId="{5B4C78FA-9FDD-4FB9-8131-513D8B1D61E1}" srcId="{D37BBF50-F94F-40C1-9D2A-D136EEA42856}" destId="{2ACA5D1C-D87A-470F-BAFA-BF5CACAA582E}" srcOrd="0" destOrd="0" parTransId="{6713E20A-BB52-4C15-840B-1C94B97F1CA0}" sibTransId="{01B0DAA5-F106-4D9D-AF60-91B37D828108}"/>
    <dgm:cxn modelId="{2875E025-DC52-4596-AB92-9D12C3D35850}" type="presParOf" srcId="{4BB3DD75-CE64-4DE1-9A89-D03C47DB47AF}" destId="{EDB7449A-25FD-4B6F-8B11-11889AFD4F36}" srcOrd="0" destOrd="0" presId="urn:microsoft.com/office/officeart/2005/8/layout/chevron1"/>
    <dgm:cxn modelId="{3E33C259-E776-4C16-974D-DD69D12FBC51}" type="presParOf" srcId="{EDB7449A-25FD-4B6F-8B11-11889AFD4F36}" destId="{634BBCBC-F3B6-41B6-AA93-B45314ED0664}" srcOrd="0" destOrd="0" presId="urn:microsoft.com/office/officeart/2005/8/layout/chevron1"/>
    <dgm:cxn modelId="{6D2E77DD-3461-4A4F-AC77-1FEDD47C5F3E}" type="presParOf" srcId="{EDB7449A-25FD-4B6F-8B11-11889AFD4F36}" destId="{9CA1596D-C724-4CD7-AB90-11798C00827A}" srcOrd="1" destOrd="0" presId="urn:microsoft.com/office/officeart/2005/8/layout/chevron1"/>
    <dgm:cxn modelId="{CD85029F-65BE-40A2-B175-827B13BA3991}" type="presParOf" srcId="{4BB3DD75-CE64-4DE1-9A89-D03C47DB47AF}" destId="{65064D62-CBF1-429E-AC74-E8FCECDA6912}" srcOrd="1" destOrd="0" presId="urn:microsoft.com/office/officeart/2005/8/layout/chevron1"/>
    <dgm:cxn modelId="{59ED751B-2429-48B0-A576-E28867400E35}" type="presParOf" srcId="{4BB3DD75-CE64-4DE1-9A89-D03C47DB47AF}" destId="{BEB5E9AA-B19A-4A55-92A7-D9CB9F7378E0}" srcOrd="2" destOrd="0" presId="urn:microsoft.com/office/officeart/2005/8/layout/chevron1"/>
    <dgm:cxn modelId="{FBB1815C-462C-471D-B973-4CC3A04612BD}" type="presParOf" srcId="{BEB5E9AA-B19A-4A55-92A7-D9CB9F7378E0}" destId="{6A2EEF9B-8804-424F-908D-4473F5E00274}" srcOrd="0" destOrd="0" presId="urn:microsoft.com/office/officeart/2005/8/layout/chevron1"/>
    <dgm:cxn modelId="{0C7A0CA1-9B4D-4873-BBF1-1E9BBC0D2078}" type="presParOf" srcId="{BEB5E9AA-B19A-4A55-92A7-D9CB9F7378E0}" destId="{2F3B48C2-9724-4590-B83F-A40783C9C501}" srcOrd="1" destOrd="0" presId="urn:microsoft.com/office/officeart/2005/8/layout/chevron1"/>
    <dgm:cxn modelId="{EF7CF983-52A9-4761-9933-269912282764}" type="presParOf" srcId="{4BB3DD75-CE64-4DE1-9A89-D03C47DB47AF}" destId="{D2AE870A-DD8C-46D0-9CDD-31A12EAA03B9}" srcOrd="3" destOrd="0" presId="urn:microsoft.com/office/officeart/2005/8/layout/chevron1"/>
    <dgm:cxn modelId="{4A80F0EC-E0B4-4DDB-99B9-42FCFF8762B8}" type="presParOf" srcId="{4BB3DD75-CE64-4DE1-9A89-D03C47DB47AF}" destId="{BBE8E422-CC03-4C3D-A81B-93AD550DB26A}" srcOrd="4" destOrd="0" presId="urn:microsoft.com/office/officeart/2005/8/layout/chevron1"/>
    <dgm:cxn modelId="{DAC6FF1A-6CB0-4EA9-8478-36E40755DAF0}" type="presParOf" srcId="{BBE8E422-CC03-4C3D-A81B-93AD550DB26A}" destId="{B095784A-57D7-4892-8230-D0D5F6AB4713}" srcOrd="0" destOrd="0" presId="urn:microsoft.com/office/officeart/2005/8/layout/chevron1"/>
    <dgm:cxn modelId="{CE8A3731-2743-412C-B094-D64413DF8A82}" type="presParOf" srcId="{BBE8E422-CC03-4C3D-A81B-93AD550DB26A}" destId="{53FFAF9E-85DF-422F-80D3-47B23560B87B}" srcOrd="1" destOrd="0" presId="urn:microsoft.com/office/officeart/2005/8/layout/chevron1"/>
    <dgm:cxn modelId="{CEE30AE6-0034-4987-82E0-55D9C859DF2A}" type="presParOf" srcId="{4BB3DD75-CE64-4DE1-9A89-D03C47DB47AF}" destId="{49CA5AE8-759F-4EA3-8695-458DC881AF93}" srcOrd="5" destOrd="0" presId="urn:microsoft.com/office/officeart/2005/8/layout/chevron1"/>
    <dgm:cxn modelId="{72E80EC0-0749-44A1-B7AA-10A0771ACF7D}" type="presParOf" srcId="{4BB3DD75-CE64-4DE1-9A89-D03C47DB47AF}" destId="{6A7106FF-FDF7-4D03-B959-396A4B55BF27}" srcOrd="6" destOrd="0" presId="urn:microsoft.com/office/officeart/2005/8/layout/chevron1"/>
    <dgm:cxn modelId="{ED882462-139C-4664-A960-AE4544537D97}" type="presParOf" srcId="{6A7106FF-FDF7-4D03-B959-396A4B55BF27}" destId="{5BB30052-5BAF-48FA-B801-3C46B70BBDB8}" srcOrd="0" destOrd="0" presId="urn:microsoft.com/office/officeart/2005/8/layout/chevron1"/>
    <dgm:cxn modelId="{49D987C5-F385-44EE-831F-67E8E05F7D50}" type="presParOf" srcId="{6A7106FF-FDF7-4D03-B959-396A4B55BF27}" destId="{3A236E5D-1324-4520-8795-6A04D6925250}" srcOrd="1" destOrd="0" presId="urn:microsoft.com/office/officeart/2005/8/layout/chevron1"/>
    <dgm:cxn modelId="{9ACA1741-E2E5-4C0A-895E-D3B1B8872248}" type="presParOf" srcId="{4BB3DD75-CE64-4DE1-9A89-D03C47DB47AF}" destId="{84206D69-1087-488A-8DFA-8656DDDDA078}" srcOrd="7" destOrd="0" presId="urn:microsoft.com/office/officeart/2005/8/layout/chevron1"/>
    <dgm:cxn modelId="{8645AB56-F201-47BA-86DD-737E47CD942E}" type="presParOf" srcId="{4BB3DD75-CE64-4DE1-9A89-D03C47DB47AF}" destId="{5BACEEEE-6054-40DC-8233-2518B5970046}" srcOrd="8" destOrd="0" presId="urn:microsoft.com/office/officeart/2005/8/layout/chevron1"/>
    <dgm:cxn modelId="{2B6150A0-BC00-41D1-AAF7-7FBD2B6F6C4A}" type="presParOf" srcId="{5BACEEEE-6054-40DC-8233-2518B5970046}" destId="{B45856F4-2893-4BB4-BEF2-668386600755}" srcOrd="0" destOrd="0" presId="urn:microsoft.com/office/officeart/2005/8/layout/chevron1"/>
    <dgm:cxn modelId="{DE0BAE88-CCC4-453B-9155-D2067E74B7A9}" type="presParOf" srcId="{5BACEEEE-6054-40DC-8233-2518B5970046}" destId="{82C8F6B5-CAF8-4361-BA5A-5595FD20EF4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8C00D-E3FD-40A2-AB09-F40C046485D4}">
      <dsp:nvSpPr>
        <dsp:cNvPr id="0" name=""/>
        <dsp:cNvSpPr/>
      </dsp:nvSpPr>
      <dsp:spPr>
        <a:xfrm>
          <a:off x="1114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effectLst/>
              <a:latin typeface="+mn-lt"/>
            </a:rPr>
            <a:t>Face Recognition </a:t>
          </a:r>
          <a:endParaRPr lang="en-US" sz="1800" kern="1200" dirty="0"/>
        </a:p>
      </dsp:txBody>
      <dsp:txXfrm>
        <a:off x="1114" y="12756"/>
        <a:ext cx="1404622" cy="842773"/>
      </dsp:txXfrm>
    </dsp:sp>
    <dsp:sp modelId="{EE83CF86-2D91-438B-A4FE-42C7F09EBC74}">
      <dsp:nvSpPr>
        <dsp:cNvPr id="0" name=""/>
        <dsp:cNvSpPr/>
      </dsp:nvSpPr>
      <dsp:spPr>
        <a:xfrm>
          <a:off x="1546199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+mn-lt"/>
            </a:rPr>
            <a:t>Emotion Analysis</a:t>
          </a:r>
        </a:p>
      </dsp:txBody>
      <dsp:txXfrm>
        <a:off x="1546199" y="12756"/>
        <a:ext cx="1404622" cy="842773"/>
      </dsp:txXfrm>
    </dsp:sp>
    <dsp:sp modelId="{2EE0A10E-102E-4ABB-BFB1-F825E419C024}">
      <dsp:nvSpPr>
        <dsp:cNvPr id="0" name=""/>
        <dsp:cNvSpPr/>
      </dsp:nvSpPr>
      <dsp:spPr>
        <a:xfrm>
          <a:off x="3091284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normalizeH="0" baseline="0" dirty="0">
              <a:ln/>
              <a:effectLst/>
              <a:latin typeface="+mn-lt"/>
            </a:rPr>
            <a:t>Sports: draw lines on field</a:t>
          </a:r>
        </a:p>
      </dsp:txBody>
      <dsp:txXfrm>
        <a:off x="3091284" y="12756"/>
        <a:ext cx="1404622" cy="842773"/>
      </dsp:txXfrm>
    </dsp:sp>
    <dsp:sp modelId="{4BC37E09-4EB7-49B0-8D4E-CBE825E53A14}">
      <dsp:nvSpPr>
        <dsp:cNvPr id="0" name=""/>
        <dsp:cNvSpPr/>
      </dsp:nvSpPr>
      <dsp:spPr>
        <a:xfrm>
          <a:off x="4636368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normalizeH="0" baseline="0" dirty="0">
              <a:ln/>
              <a:effectLst/>
              <a:latin typeface="+mn-lt"/>
            </a:rPr>
            <a:t>Medical Imaging</a:t>
          </a:r>
        </a:p>
      </dsp:txBody>
      <dsp:txXfrm>
        <a:off x="4636368" y="12756"/>
        <a:ext cx="1404622" cy="842773"/>
      </dsp:txXfrm>
    </dsp:sp>
    <dsp:sp modelId="{3A85B39B-D21B-49BA-977B-0899E1504480}">
      <dsp:nvSpPr>
        <dsp:cNvPr id="0" name=""/>
        <dsp:cNvSpPr/>
      </dsp:nvSpPr>
      <dsp:spPr>
        <a:xfrm>
          <a:off x="6181453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+mn-lt"/>
            </a:rPr>
            <a:t>Movie Special Effects</a:t>
          </a:r>
        </a:p>
      </dsp:txBody>
      <dsp:txXfrm>
        <a:off x="6181453" y="12756"/>
        <a:ext cx="1404622" cy="842773"/>
      </dsp:txXfrm>
    </dsp:sp>
    <dsp:sp modelId="{89EB1240-D2C4-43F6-9561-800C9053BEA5}">
      <dsp:nvSpPr>
        <dsp:cNvPr id="0" name=""/>
        <dsp:cNvSpPr/>
      </dsp:nvSpPr>
      <dsp:spPr>
        <a:xfrm>
          <a:off x="7726537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normalizeH="0" baseline="0" dirty="0">
              <a:ln/>
              <a:effectLst/>
              <a:latin typeface="+mn-lt"/>
            </a:rPr>
            <a:t>Self Driving Cars</a:t>
          </a:r>
        </a:p>
      </dsp:txBody>
      <dsp:txXfrm>
        <a:off x="7726537" y="12756"/>
        <a:ext cx="1404622" cy="84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96E0-E216-445F-88FF-D41EB9C1452F}">
      <dsp:nvSpPr>
        <dsp:cNvPr id="0" name=""/>
        <dsp:cNvSpPr/>
      </dsp:nvSpPr>
      <dsp:spPr>
        <a:xfrm>
          <a:off x="2893460" y="0"/>
          <a:ext cx="2212645" cy="1179056"/>
        </a:xfrm>
        <a:prstGeom prst="nonIsoscelesTrapezoid">
          <a:avLst>
            <a:gd name="adj1" fmla="val 490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300" kern="1200" dirty="0"/>
        </a:p>
      </dsp:txBody>
      <dsp:txXfrm>
        <a:off x="3472152" y="0"/>
        <a:ext cx="1633953" cy="1179056"/>
      </dsp:txXfrm>
    </dsp:sp>
    <dsp:sp modelId="{26887ED7-A3EA-43D5-8ACA-642DD607D846}">
      <dsp:nvSpPr>
        <dsp:cNvPr id="0" name=""/>
        <dsp:cNvSpPr/>
      </dsp:nvSpPr>
      <dsp:spPr>
        <a:xfrm rot="10800000">
          <a:off x="0" y="0"/>
          <a:ext cx="3472152" cy="1179056"/>
        </a:xfrm>
        <a:prstGeom prst="trapezoid">
          <a:avLst>
            <a:gd name="adj" fmla="val 490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Artificial Intelligence </a:t>
          </a:r>
        </a:p>
      </dsp:txBody>
      <dsp:txXfrm rot="-10800000">
        <a:off x="607626" y="0"/>
        <a:ext cx="2256898" cy="1179056"/>
      </dsp:txXfrm>
    </dsp:sp>
    <dsp:sp modelId="{F3CAEBCB-EFE0-46BD-A3A3-1FFC32FF8A93}">
      <dsp:nvSpPr>
        <dsp:cNvPr id="0" name=""/>
        <dsp:cNvSpPr/>
      </dsp:nvSpPr>
      <dsp:spPr>
        <a:xfrm>
          <a:off x="2314768" y="1179056"/>
          <a:ext cx="2791337" cy="1179056"/>
        </a:xfrm>
        <a:prstGeom prst="nonIsoscelesTrapezoid">
          <a:avLst>
            <a:gd name="adj1" fmla="val 490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893460" y="1179056"/>
        <a:ext cx="2212645" cy="1179056"/>
      </dsp:txXfrm>
    </dsp:sp>
    <dsp:sp modelId="{789DDDE1-7D4F-411C-A5E2-EB06D831D949}">
      <dsp:nvSpPr>
        <dsp:cNvPr id="0" name=""/>
        <dsp:cNvSpPr/>
      </dsp:nvSpPr>
      <dsp:spPr>
        <a:xfrm rot="10800000">
          <a:off x="578692" y="1179056"/>
          <a:ext cx="2314768" cy="1179056"/>
        </a:xfrm>
        <a:prstGeom prst="trapezoid">
          <a:avLst>
            <a:gd name="adj" fmla="val 490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Machine Learning</a:t>
          </a:r>
        </a:p>
      </dsp:txBody>
      <dsp:txXfrm rot="-10800000">
        <a:off x="983776" y="1179056"/>
        <a:ext cx="1504599" cy="1179056"/>
      </dsp:txXfrm>
    </dsp:sp>
    <dsp:sp modelId="{42CCE2CA-97F6-4A46-A52B-895B12AA45AC}">
      <dsp:nvSpPr>
        <dsp:cNvPr id="0" name=""/>
        <dsp:cNvSpPr/>
      </dsp:nvSpPr>
      <dsp:spPr>
        <a:xfrm>
          <a:off x="1736076" y="2358113"/>
          <a:ext cx="3370029" cy="1179056"/>
        </a:xfrm>
        <a:prstGeom prst="nonIsoscelesTrapezoid">
          <a:avLst>
            <a:gd name="adj1" fmla="val 490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300" kern="1200" dirty="0"/>
        </a:p>
      </dsp:txBody>
      <dsp:txXfrm>
        <a:off x="2314768" y="2358113"/>
        <a:ext cx="2791337" cy="1179056"/>
      </dsp:txXfrm>
    </dsp:sp>
    <dsp:sp modelId="{3F82B41B-A58B-4863-A9E8-B966276D28AE}">
      <dsp:nvSpPr>
        <dsp:cNvPr id="0" name=""/>
        <dsp:cNvSpPr/>
      </dsp:nvSpPr>
      <dsp:spPr>
        <a:xfrm rot="10800000">
          <a:off x="1157384" y="2358113"/>
          <a:ext cx="1157384" cy="1179056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-10800000">
        <a:off x="1157384" y="2358113"/>
        <a:ext cx="1157384" cy="1179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8A81-0765-4015-ADDA-2B4AAF81F480}">
      <dsp:nvSpPr>
        <dsp:cNvPr id="0" name=""/>
        <dsp:cNvSpPr/>
      </dsp:nvSpPr>
      <dsp:spPr>
        <a:xfrm>
          <a:off x="4435" y="0"/>
          <a:ext cx="1325768" cy="752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entury Gothic" panose="020B0502020202020204"/>
            </a:rPr>
            <a:t>Parse </a:t>
          </a:r>
          <a:r>
            <a:rPr lang="en-US" sz="1400" b="0" i="0" u="none" strike="noStrike" kern="1200" cap="none" baseline="0" noProof="0">
              <a:latin typeface="Century Gothic"/>
            </a:rPr>
            <a:t>data</a:t>
          </a:r>
          <a:endParaRPr lang="en-US" sz="1400" kern="1200"/>
        </a:p>
      </dsp:txBody>
      <dsp:txXfrm>
        <a:off x="26468" y="22033"/>
        <a:ext cx="1281702" cy="708193"/>
      </dsp:txXfrm>
    </dsp:sp>
    <dsp:sp modelId="{09E58349-D88A-41A0-8BA7-0DFDC6386A96}">
      <dsp:nvSpPr>
        <dsp:cNvPr id="0" name=""/>
        <dsp:cNvSpPr/>
      </dsp:nvSpPr>
      <dsp:spPr>
        <a:xfrm>
          <a:off x="1462780" y="211734"/>
          <a:ext cx="281062" cy="328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462780" y="277492"/>
        <a:ext cx="196743" cy="197274"/>
      </dsp:txXfrm>
    </dsp:sp>
    <dsp:sp modelId="{127942A6-8AC5-43C2-BC03-BB369017CCB3}">
      <dsp:nvSpPr>
        <dsp:cNvPr id="0" name=""/>
        <dsp:cNvSpPr/>
      </dsp:nvSpPr>
      <dsp:spPr>
        <a:xfrm>
          <a:off x="1860510" y="0"/>
          <a:ext cx="1325768" cy="752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anose="020B0502020202020204"/>
            </a:rPr>
            <a:t>Learn from it</a:t>
          </a:r>
          <a:endParaRPr lang="en-US" sz="1400" kern="1200" dirty="0"/>
        </a:p>
      </dsp:txBody>
      <dsp:txXfrm>
        <a:off x="1882543" y="22033"/>
        <a:ext cx="1281702" cy="708193"/>
      </dsp:txXfrm>
    </dsp:sp>
    <dsp:sp modelId="{831CC67B-18F7-4C67-ADEA-9BD7A92FB596}">
      <dsp:nvSpPr>
        <dsp:cNvPr id="0" name=""/>
        <dsp:cNvSpPr/>
      </dsp:nvSpPr>
      <dsp:spPr>
        <a:xfrm>
          <a:off x="3318855" y="211734"/>
          <a:ext cx="281062" cy="328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18855" y="277492"/>
        <a:ext cx="196743" cy="197274"/>
      </dsp:txXfrm>
    </dsp:sp>
    <dsp:sp modelId="{5250BE55-4C3F-41C7-B4FD-70BE76347291}">
      <dsp:nvSpPr>
        <dsp:cNvPr id="0" name=""/>
        <dsp:cNvSpPr/>
      </dsp:nvSpPr>
      <dsp:spPr>
        <a:xfrm>
          <a:off x="3716586" y="0"/>
          <a:ext cx="1325768" cy="752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anose="020B0502020202020204"/>
            </a:rPr>
            <a:t>Predict something in world</a:t>
          </a:r>
          <a:endParaRPr lang="en-US" sz="1400" kern="1200" dirty="0"/>
        </a:p>
      </dsp:txBody>
      <dsp:txXfrm>
        <a:off x="3738619" y="22033"/>
        <a:ext cx="1281702" cy="708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8C00D-E3FD-40A2-AB09-F40C046485D4}">
      <dsp:nvSpPr>
        <dsp:cNvPr id="0" name=""/>
        <dsp:cNvSpPr/>
      </dsp:nvSpPr>
      <dsp:spPr>
        <a:xfrm>
          <a:off x="1114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Spam filters</a:t>
          </a:r>
        </a:p>
      </dsp:txBody>
      <dsp:txXfrm>
        <a:off x="1114" y="12756"/>
        <a:ext cx="1404622" cy="842773"/>
      </dsp:txXfrm>
    </dsp:sp>
    <dsp:sp modelId="{2C352CE6-ED8E-474F-B26C-53129CD85E54}">
      <dsp:nvSpPr>
        <dsp:cNvPr id="0" name=""/>
        <dsp:cNvSpPr/>
      </dsp:nvSpPr>
      <dsp:spPr>
        <a:xfrm>
          <a:off x="1546199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News tracking</a:t>
          </a:r>
        </a:p>
      </dsp:txBody>
      <dsp:txXfrm>
        <a:off x="1546199" y="12756"/>
        <a:ext cx="1404622" cy="842773"/>
      </dsp:txXfrm>
    </dsp:sp>
    <dsp:sp modelId="{A0CA00DC-7FAF-4312-BCFF-5CF154429066}">
      <dsp:nvSpPr>
        <dsp:cNvPr id="0" name=""/>
        <dsp:cNvSpPr/>
      </dsp:nvSpPr>
      <dsp:spPr>
        <a:xfrm>
          <a:off x="3091284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Voice Assistants</a:t>
          </a:r>
        </a:p>
      </dsp:txBody>
      <dsp:txXfrm>
        <a:off x="3091284" y="12756"/>
        <a:ext cx="1404622" cy="842773"/>
      </dsp:txXfrm>
    </dsp:sp>
    <dsp:sp modelId="{83214185-3385-4792-AB33-CF5DE7244556}">
      <dsp:nvSpPr>
        <dsp:cNvPr id="0" name=""/>
        <dsp:cNvSpPr/>
      </dsp:nvSpPr>
      <dsp:spPr>
        <a:xfrm>
          <a:off x="4636368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Chatbots</a:t>
          </a:r>
        </a:p>
      </dsp:txBody>
      <dsp:txXfrm>
        <a:off x="4636368" y="12756"/>
        <a:ext cx="1404622" cy="842773"/>
      </dsp:txXfrm>
    </dsp:sp>
    <dsp:sp modelId="{6D895744-6133-479D-AD3D-A480A2225AB0}">
      <dsp:nvSpPr>
        <dsp:cNvPr id="0" name=""/>
        <dsp:cNvSpPr/>
      </dsp:nvSpPr>
      <dsp:spPr>
        <a:xfrm>
          <a:off x="6181453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Translators</a:t>
          </a:r>
        </a:p>
      </dsp:txBody>
      <dsp:txXfrm>
        <a:off x="6181453" y="12756"/>
        <a:ext cx="1404622" cy="842773"/>
      </dsp:txXfrm>
    </dsp:sp>
    <dsp:sp modelId="{414910FB-7535-4417-BA15-8D0913F4B8F1}">
      <dsp:nvSpPr>
        <dsp:cNvPr id="0" name=""/>
        <dsp:cNvSpPr/>
      </dsp:nvSpPr>
      <dsp:spPr>
        <a:xfrm>
          <a:off x="7726537" y="12756"/>
          <a:ext cx="1404622" cy="842773"/>
        </a:xfrm>
        <a:prstGeom prst="rect">
          <a:avLst/>
        </a:prstGeom>
        <a:solidFill>
          <a:srgbClr val="4D688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Grammar Checking</a:t>
          </a:r>
        </a:p>
      </dsp:txBody>
      <dsp:txXfrm>
        <a:off x="7726537" y="12756"/>
        <a:ext cx="1404622" cy="842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02ED-CD78-4910-9717-92BB72A03E4B}">
      <dsp:nvSpPr>
        <dsp:cNvPr id="0" name=""/>
        <dsp:cNvSpPr/>
      </dsp:nvSpPr>
      <dsp:spPr>
        <a:xfrm>
          <a:off x="4741" y="505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Extract Frames</a:t>
          </a:r>
        </a:p>
      </dsp:txBody>
      <dsp:txXfrm>
        <a:off x="30571" y="26335"/>
        <a:ext cx="1418193" cy="830252"/>
      </dsp:txXfrm>
    </dsp:sp>
    <dsp:sp modelId="{C0151705-EC0B-4E96-BF4B-89E17715BB67}">
      <dsp:nvSpPr>
        <dsp:cNvPr id="0" name=""/>
        <dsp:cNvSpPr/>
      </dsp:nvSpPr>
      <dsp:spPr>
        <a:xfrm>
          <a:off x="1603942" y="259199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603942" y="332104"/>
        <a:ext cx="218126" cy="218713"/>
      </dsp:txXfrm>
    </dsp:sp>
    <dsp:sp modelId="{AAA19DF7-2CD6-4FDE-8EAD-0C819A796614}">
      <dsp:nvSpPr>
        <dsp:cNvPr id="0" name=""/>
        <dsp:cNvSpPr/>
      </dsp:nvSpPr>
      <dsp:spPr>
        <a:xfrm>
          <a:off x="2062536" y="505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E5C2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Classify Frames</a:t>
          </a:r>
        </a:p>
      </dsp:txBody>
      <dsp:txXfrm>
        <a:off x="2088366" y="26335"/>
        <a:ext cx="1418193" cy="830252"/>
      </dsp:txXfrm>
    </dsp:sp>
    <dsp:sp modelId="{A3BF7178-82F8-4270-A6E7-457C9DBBDF07}">
      <dsp:nvSpPr>
        <dsp:cNvPr id="0" name=""/>
        <dsp:cNvSpPr/>
      </dsp:nvSpPr>
      <dsp:spPr>
        <a:xfrm>
          <a:off x="3661736" y="259199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661736" y="332104"/>
        <a:ext cx="218126" cy="218713"/>
      </dsp:txXfrm>
    </dsp:sp>
    <dsp:sp modelId="{A70573EF-A2F0-42EA-9082-15EDFBF4BD0A}">
      <dsp:nvSpPr>
        <dsp:cNvPr id="0" name=""/>
        <dsp:cNvSpPr/>
      </dsp:nvSpPr>
      <dsp:spPr>
        <a:xfrm>
          <a:off x="4120331" y="505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Perspective Crop</a:t>
          </a:r>
        </a:p>
      </dsp:txBody>
      <dsp:txXfrm>
        <a:off x="4146161" y="26335"/>
        <a:ext cx="1418193" cy="830252"/>
      </dsp:txXfrm>
    </dsp:sp>
    <dsp:sp modelId="{86433E05-2771-4CA0-8897-2BBA33BE9563}">
      <dsp:nvSpPr>
        <dsp:cNvPr id="0" name=""/>
        <dsp:cNvSpPr/>
      </dsp:nvSpPr>
      <dsp:spPr>
        <a:xfrm>
          <a:off x="5719531" y="259199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719531" y="332104"/>
        <a:ext cx="218126" cy="218713"/>
      </dsp:txXfrm>
    </dsp:sp>
    <dsp:sp modelId="{C40C0009-D278-4E55-88A9-06E6A00DB57F}">
      <dsp:nvSpPr>
        <dsp:cNvPr id="0" name=""/>
        <dsp:cNvSpPr/>
      </dsp:nvSpPr>
      <dsp:spPr>
        <a:xfrm>
          <a:off x="6178126" y="505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Cluster Slides</a:t>
          </a:r>
        </a:p>
      </dsp:txBody>
      <dsp:txXfrm>
        <a:off x="6203956" y="26335"/>
        <a:ext cx="1418193" cy="830252"/>
      </dsp:txXfrm>
    </dsp:sp>
    <dsp:sp modelId="{19A38278-53F0-4E69-B003-5CD0A02047C5}">
      <dsp:nvSpPr>
        <dsp:cNvPr id="0" name=""/>
        <dsp:cNvSpPr/>
      </dsp:nvSpPr>
      <dsp:spPr>
        <a:xfrm>
          <a:off x="7777326" y="259199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777326" y="332104"/>
        <a:ext cx="218126" cy="218713"/>
      </dsp:txXfrm>
    </dsp:sp>
    <dsp:sp modelId="{736D036D-527E-496A-B93E-BD61F91175D1}">
      <dsp:nvSpPr>
        <dsp:cNvPr id="0" name=""/>
        <dsp:cNvSpPr/>
      </dsp:nvSpPr>
      <dsp:spPr>
        <a:xfrm>
          <a:off x="8235921" y="505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OCR Slides</a:t>
          </a:r>
        </a:p>
      </dsp:txBody>
      <dsp:txXfrm>
        <a:off x="8261751" y="26335"/>
        <a:ext cx="1418193" cy="830252"/>
      </dsp:txXfrm>
    </dsp:sp>
    <dsp:sp modelId="{25F69D0E-2759-4AB7-A1B0-5B9DEF906BE9}">
      <dsp:nvSpPr>
        <dsp:cNvPr id="0" name=""/>
        <dsp:cNvSpPr/>
      </dsp:nvSpPr>
      <dsp:spPr>
        <a:xfrm rot="5400000">
          <a:off x="8815043" y="985307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8861491" y="1011764"/>
        <a:ext cx="218713" cy="218126"/>
      </dsp:txXfrm>
    </dsp:sp>
    <dsp:sp modelId="{A42A5DBF-9DCC-47BF-8369-ADD4DAD3C174}">
      <dsp:nvSpPr>
        <dsp:cNvPr id="0" name=""/>
        <dsp:cNvSpPr/>
      </dsp:nvSpPr>
      <dsp:spPr>
        <a:xfrm>
          <a:off x="8235921" y="1470359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Transcribe Audio</a:t>
          </a:r>
        </a:p>
      </dsp:txBody>
      <dsp:txXfrm>
        <a:off x="8261751" y="1496189"/>
        <a:ext cx="1418193" cy="830252"/>
      </dsp:txXfrm>
    </dsp:sp>
    <dsp:sp modelId="{09635BF9-13CA-4017-B6A8-6AD6C9B72B81}">
      <dsp:nvSpPr>
        <dsp:cNvPr id="0" name=""/>
        <dsp:cNvSpPr/>
      </dsp:nvSpPr>
      <dsp:spPr>
        <a:xfrm rot="10800000">
          <a:off x="7794964" y="1729053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 rot="10800000">
        <a:off x="7888446" y="1801958"/>
        <a:ext cx="218126" cy="218713"/>
      </dsp:txXfrm>
    </dsp:sp>
    <dsp:sp modelId="{6AC305D0-4393-48FA-8547-5CF5AB8593E7}">
      <dsp:nvSpPr>
        <dsp:cNvPr id="0" name=""/>
        <dsp:cNvSpPr/>
      </dsp:nvSpPr>
      <dsp:spPr>
        <a:xfrm>
          <a:off x="6178126" y="1470359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hueOff val="0"/>
            <a:satOff val="0"/>
            <a:lumOff val="0"/>
            <a:alphaOff val="0"/>
          </a:srgbClr>
        </a:solidFill>
        <a:ln w="76200" cap="rnd" cmpd="sng" algn="ctr">
          <a:solidFill>
            <a:srgbClr val="E5C2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Summarize</a:t>
          </a:r>
        </a:p>
      </dsp:txBody>
      <dsp:txXfrm>
        <a:off x="6203956" y="1496189"/>
        <a:ext cx="1418193" cy="830252"/>
      </dsp:txXfrm>
    </dsp:sp>
    <dsp:sp modelId="{C59798CE-3874-4C08-9D59-9C5712112902}">
      <dsp:nvSpPr>
        <dsp:cNvPr id="0" name=""/>
        <dsp:cNvSpPr/>
      </dsp:nvSpPr>
      <dsp:spPr>
        <a:xfrm rot="10800000">
          <a:off x="5737170" y="1729053"/>
          <a:ext cx="311608" cy="364523"/>
        </a:xfrm>
        <a:prstGeom prst="rightArrow">
          <a:avLst>
            <a:gd name="adj1" fmla="val 60000"/>
            <a:gd name="adj2" fmla="val 50000"/>
          </a:avLst>
        </a:prstGeom>
        <a:solidFill>
          <a:srgbClr val="A5300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 rot="10800000">
        <a:off x="5830652" y="1801958"/>
        <a:ext cx="218126" cy="218713"/>
      </dsp:txXfrm>
    </dsp:sp>
    <dsp:sp modelId="{E9C2055F-A355-4049-9DAD-6B944E23F7CD}">
      <dsp:nvSpPr>
        <dsp:cNvPr id="0" name=""/>
        <dsp:cNvSpPr/>
      </dsp:nvSpPr>
      <dsp:spPr>
        <a:xfrm>
          <a:off x="4120331" y="1470359"/>
          <a:ext cx="1469853" cy="881912"/>
        </a:xfrm>
        <a:prstGeom prst="roundRect">
          <a:avLst>
            <a:gd name="adj" fmla="val 10000"/>
          </a:avLst>
        </a:prstGeom>
        <a:solidFill>
          <a:srgbClr val="A5300F">
            <a:alpha val="45098"/>
          </a:srgbClr>
        </a:solidFill>
        <a:ln w="15875" cap="rnd" cmpd="sng" algn="ctr">
          <a:solidFill>
            <a:srgbClr val="FFFFFF">
              <a:alpha val="45098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+mn-ea"/>
              <a:cs typeface="+mn-cs"/>
            </a:rPr>
            <a:t>Notes Designer</a:t>
          </a:r>
        </a:p>
      </dsp:txBody>
      <dsp:txXfrm>
        <a:off x="4146161" y="1496189"/>
        <a:ext cx="1418193" cy="830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BCBC-F3B6-41B6-AA93-B45314ED0664}">
      <dsp:nvSpPr>
        <dsp:cNvPr id="0" name=""/>
        <dsp:cNvSpPr/>
      </dsp:nvSpPr>
      <dsp:spPr>
        <a:xfrm>
          <a:off x="5518" y="128891"/>
          <a:ext cx="2090227" cy="75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Lecture Video Dataset</a:t>
          </a:r>
        </a:p>
      </dsp:txBody>
      <dsp:txXfrm>
        <a:off x="383518" y="128891"/>
        <a:ext cx="1334227" cy="756000"/>
      </dsp:txXfrm>
    </dsp:sp>
    <dsp:sp modelId="{9CA1596D-C724-4CD7-AB90-11798C00827A}">
      <dsp:nvSpPr>
        <dsp:cNvPr id="0" name=""/>
        <dsp:cNvSpPr/>
      </dsp:nvSpPr>
      <dsp:spPr>
        <a:xfrm>
          <a:off x="5518" y="979391"/>
          <a:ext cx="1672182" cy="100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Appropriate categories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Large variety</a:t>
          </a:r>
        </a:p>
      </dsp:txBody>
      <dsp:txXfrm>
        <a:off x="5518" y="979391"/>
        <a:ext cx="1672182" cy="1006461"/>
      </dsp:txXfrm>
    </dsp:sp>
    <dsp:sp modelId="{6A2EEF9B-8804-424F-908D-4473F5E00274}">
      <dsp:nvSpPr>
        <dsp:cNvPr id="0" name=""/>
        <dsp:cNvSpPr/>
      </dsp:nvSpPr>
      <dsp:spPr>
        <a:xfrm>
          <a:off x="1879746" y="128891"/>
          <a:ext cx="2090227" cy="75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Slide Classifier</a:t>
          </a:r>
        </a:p>
      </dsp:txBody>
      <dsp:txXfrm>
        <a:off x="2257746" y="128891"/>
        <a:ext cx="1334227" cy="756000"/>
      </dsp:txXfrm>
    </dsp:sp>
    <dsp:sp modelId="{2F3B48C2-9724-4590-B83F-A40783C9C501}">
      <dsp:nvSpPr>
        <dsp:cNvPr id="0" name=""/>
        <dsp:cNvSpPr/>
      </dsp:nvSpPr>
      <dsp:spPr>
        <a:xfrm>
          <a:off x="1879746" y="979391"/>
          <a:ext cx="1672182" cy="100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Identify important frames in slide presentations</a:t>
          </a:r>
        </a:p>
      </dsp:txBody>
      <dsp:txXfrm>
        <a:off x="1879746" y="979391"/>
        <a:ext cx="1672182" cy="1006461"/>
      </dsp:txXfrm>
    </dsp:sp>
    <dsp:sp modelId="{B095784A-57D7-4892-8230-D0D5F6AB4713}">
      <dsp:nvSpPr>
        <dsp:cNvPr id="0" name=""/>
        <dsp:cNvSpPr/>
      </dsp:nvSpPr>
      <dsp:spPr>
        <a:xfrm>
          <a:off x="3753974" y="128891"/>
          <a:ext cx="2090227" cy="75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Summarization Models</a:t>
          </a:r>
        </a:p>
      </dsp:txBody>
      <dsp:txXfrm>
        <a:off x="4131974" y="128891"/>
        <a:ext cx="1334227" cy="756000"/>
      </dsp:txXfrm>
    </dsp:sp>
    <dsp:sp modelId="{53FFAF9E-85DF-422F-80D3-47B23560B87B}">
      <dsp:nvSpPr>
        <dsp:cNvPr id="0" name=""/>
        <dsp:cNvSpPr/>
      </dsp:nvSpPr>
      <dsp:spPr>
        <a:xfrm>
          <a:off x="3753974" y="979391"/>
          <a:ext cx="1672182" cy="100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 state-of-the-art in text summarization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Novel approaches</a:t>
          </a:r>
        </a:p>
      </dsp:txBody>
      <dsp:txXfrm>
        <a:off x="3753974" y="979391"/>
        <a:ext cx="1672182" cy="1006461"/>
      </dsp:txXfrm>
    </dsp:sp>
    <dsp:sp modelId="{5BB30052-5BAF-48FA-B801-3C46B70BBDB8}">
      <dsp:nvSpPr>
        <dsp:cNvPr id="0" name=""/>
        <dsp:cNvSpPr/>
      </dsp:nvSpPr>
      <dsp:spPr>
        <a:xfrm>
          <a:off x="5628201" y="128891"/>
          <a:ext cx="2090227" cy="75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End-To-End</a:t>
          </a:r>
        </a:p>
      </dsp:txBody>
      <dsp:txXfrm>
        <a:off x="6006201" y="128891"/>
        <a:ext cx="1334227" cy="756000"/>
      </dsp:txXfrm>
    </dsp:sp>
    <dsp:sp modelId="{3A236E5D-1324-4520-8795-6A04D6925250}">
      <dsp:nvSpPr>
        <dsp:cNvPr id="0" name=""/>
        <dsp:cNvSpPr/>
      </dsp:nvSpPr>
      <dsp:spPr>
        <a:xfrm>
          <a:off x="5628201" y="979391"/>
          <a:ext cx="1672182" cy="100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Multimodal approach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Convert lecture videos to notes</a:t>
          </a:r>
        </a:p>
      </dsp:txBody>
      <dsp:txXfrm>
        <a:off x="5628201" y="979391"/>
        <a:ext cx="1672182" cy="1006461"/>
      </dsp:txXfrm>
    </dsp:sp>
    <dsp:sp modelId="{B45856F4-2893-4BB4-BEF2-668386600755}">
      <dsp:nvSpPr>
        <dsp:cNvPr id="0" name=""/>
        <dsp:cNvSpPr/>
      </dsp:nvSpPr>
      <dsp:spPr>
        <a:xfrm>
          <a:off x="7502429" y="128891"/>
          <a:ext cx="2090227" cy="75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Online Web Service</a:t>
          </a:r>
        </a:p>
      </dsp:txBody>
      <dsp:txXfrm>
        <a:off x="7880429" y="128891"/>
        <a:ext cx="1334227" cy="756000"/>
      </dsp:txXfrm>
    </dsp:sp>
    <dsp:sp modelId="{82C8F6B5-CAF8-4361-BA5A-5595FD20EF41}">
      <dsp:nvSpPr>
        <dsp:cNvPr id="0" name=""/>
        <dsp:cNvSpPr/>
      </dsp:nvSpPr>
      <dsp:spPr>
        <a:xfrm>
          <a:off x="7502429" y="979391"/>
          <a:ext cx="1672182" cy="100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Allows anyone to automatically create notes based on their own lectures</a:t>
          </a:r>
        </a:p>
      </dsp:txBody>
      <dsp:txXfrm>
        <a:off x="7502429" y="979391"/>
        <a:ext cx="1672182" cy="100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10972800" y="329184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0" dirty="0">
                <a:solidFill>
                  <a:srgbClr val="808080"/>
                </a:solidFill>
                <a:effectLst/>
                <a:latin typeface="Encode Sans SemiBold" panose="00000700000000000000" pitchFamily="2" charset="0"/>
              </a:rPr>
              <a:t>© Hayden </a:t>
            </a:r>
            <a:r>
              <a:rPr lang="en-US" sz="5400" b="0" dirty="0" err="1">
                <a:solidFill>
                  <a:srgbClr val="808080"/>
                </a:solidFill>
                <a:effectLst/>
                <a:latin typeface="Encode Sans SemiBold" panose="00000700000000000000" pitchFamily="2" charset="0"/>
              </a:rPr>
              <a:t>Housen</a:t>
            </a:r>
            <a:r>
              <a:rPr lang="en-US" sz="5400" b="0" dirty="0">
                <a:solidFill>
                  <a:srgbClr val="808080"/>
                </a:solidFill>
                <a:effectLst/>
                <a:latin typeface="Encode Sans SemiBold" panose="00000700000000000000" pitchFamily="2" charset="0"/>
              </a:rPr>
              <a:t> 2020</a:t>
            </a:r>
            <a:endParaRPr sz="5400" b="0" dirty="0">
              <a:solidFill>
                <a:srgbClr val="808080"/>
              </a:solidFill>
              <a:effectLst/>
              <a:latin typeface="Encode Sans SemiBold" panose="000007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diagramColors" Target="../diagrams/colors2.xml"/><Relationship Id="rId26" Type="http://schemas.openxmlformats.org/officeDocument/2006/relationships/diagramLayout" Target="../diagrams/layout4.xml"/><Relationship Id="rId39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3.xml"/><Relationship Id="rId34" Type="http://schemas.openxmlformats.org/officeDocument/2006/relationships/image" Target="../media/image12.png"/><Relationship Id="rId42" Type="http://schemas.openxmlformats.org/officeDocument/2006/relationships/image" Target="../media/image15.png"/><Relationship Id="rId47" Type="http://schemas.openxmlformats.org/officeDocument/2006/relationships/diagramQuickStyle" Target="../diagrams/quickStyle6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diagramQuickStyle" Target="../diagrams/quickStyle2.xml"/><Relationship Id="rId25" Type="http://schemas.openxmlformats.org/officeDocument/2006/relationships/diagramData" Target="../diagrams/data4.xml"/><Relationship Id="rId33" Type="http://schemas.openxmlformats.org/officeDocument/2006/relationships/image" Target="../media/image11.svg"/><Relationship Id="rId38" Type="http://schemas.openxmlformats.org/officeDocument/2006/relationships/diagramLayout" Target="../diagrams/layout5.xml"/><Relationship Id="rId46" Type="http://schemas.openxmlformats.org/officeDocument/2006/relationships/diagramLayout" Target="../diagrams/layout6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29" Type="http://schemas.microsoft.com/office/2007/relationships/diagramDrawing" Target="../diagrams/drawing4.xml"/><Relationship Id="rId41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diagramColors" Target="../diagrams/colors1.xml"/><Relationship Id="rId24" Type="http://schemas.microsoft.com/office/2007/relationships/diagramDrawing" Target="../diagrams/drawing3.xml"/><Relationship Id="rId32" Type="http://schemas.openxmlformats.org/officeDocument/2006/relationships/image" Target="../media/image10.png"/><Relationship Id="rId37" Type="http://schemas.openxmlformats.org/officeDocument/2006/relationships/diagramData" Target="../diagrams/data5.xml"/><Relationship Id="rId40" Type="http://schemas.openxmlformats.org/officeDocument/2006/relationships/diagramColors" Target="../diagrams/colors5.xml"/><Relationship Id="rId45" Type="http://schemas.openxmlformats.org/officeDocument/2006/relationships/diagramData" Target="../diagrams/data6.xml"/><Relationship Id="rId5" Type="http://schemas.openxmlformats.org/officeDocument/2006/relationships/image" Target="../media/image3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28" Type="http://schemas.openxmlformats.org/officeDocument/2006/relationships/diagramColors" Target="../diagrams/colors4.xml"/><Relationship Id="rId36" Type="http://schemas.openxmlformats.org/officeDocument/2006/relationships/image" Target="../media/image14.png"/><Relationship Id="rId49" Type="http://schemas.microsoft.com/office/2007/relationships/diagramDrawing" Target="../diagrams/drawing6.xml"/><Relationship Id="rId10" Type="http://schemas.openxmlformats.org/officeDocument/2006/relationships/diagramQuickStyle" Target="../diagrams/quickStyle1.xml"/><Relationship Id="rId19" Type="http://schemas.microsoft.com/office/2007/relationships/diagramDrawing" Target="../diagrams/drawing2.xml"/><Relationship Id="rId31" Type="http://schemas.openxmlformats.org/officeDocument/2006/relationships/image" Target="../media/image9.svg"/><Relationship Id="rId44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Relationship Id="rId22" Type="http://schemas.openxmlformats.org/officeDocument/2006/relationships/diagramQuickStyle" Target="../diagrams/quickStyle3.xml"/><Relationship Id="rId27" Type="http://schemas.openxmlformats.org/officeDocument/2006/relationships/diagramQuickStyle" Target="../diagrams/quickStyle4.xml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16.png"/><Relationship Id="rId48" Type="http://schemas.openxmlformats.org/officeDocument/2006/relationships/diagramColors" Target="../diagrams/colors6.xml"/><Relationship Id="rId8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29C2564-81B3-4341-8169-85BE12EF0C38}"/>
              </a:ext>
            </a:extLst>
          </p:cNvPr>
          <p:cNvGrpSpPr/>
          <p:nvPr/>
        </p:nvGrpSpPr>
        <p:grpSpPr>
          <a:xfrm>
            <a:off x="33144541" y="11771340"/>
            <a:ext cx="10058400" cy="2892902"/>
            <a:chOff x="33144541" y="13487400"/>
            <a:chExt cx="10058400" cy="2662849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19935C4-B8D4-4AAB-8883-299469FC3312}"/>
                </a:ext>
              </a:extLst>
            </p:cNvPr>
            <p:cNvSpPr/>
            <p:nvPr/>
          </p:nvSpPr>
          <p:spPr>
            <a:xfrm>
              <a:off x="33144541" y="14020801"/>
              <a:ext cx="10058400" cy="2129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158" name="Rectangle 10">
              <a:extLst>
                <a:ext uri="{FF2B5EF4-FFF2-40B4-BE49-F238E27FC236}">
                  <a16:creationId xmlns:a16="http://schemas.microsoft.com/office/drawing/2014/main" id="{5BDDBC66-7AA6-4FB8-A296-F1B316D4A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4541" y="13487400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4D6889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Methodology – Website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952617-6543-4C96-8714-973A59DABD78}"/>
              </a:ext>
            </a:extLst>
          </p:cNvPr>
          <p:cNvGrpSpPr/>
          <p:nvPr/>
        </p:nvGrpSpPr>
        <p:grpSpPr>
          <a:xfrm>
            <a:off x="22322134" y="21436037"/>
            <a:ext cx="10058402" cy="10817604"/>
            <a:chOff x="22316520" y="6454221"/>
            <a:chExt cx="10058402" cy="8978233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B5D97A5-5326-4314-A344-1774C978B73B}"/>
                </a:ext>
              </a:extLst>
            </p:cNvPr>
            <p:cNvSpPr/>
            <p:nvPr/>
          </p:nvSpPr>
          <p:spPr>
            <a:xfrm>
              <a:off x="22316522" y="7086601"/>
              <a:ext cx="10058400" cy="8345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125" name="TextBox 19">
              <a:extLst>
                <a:ext uri="{FF2B5EF4-FFF2-40B4-BE49-F238E27FC236}">
                  <a16:creationId xmlns:a16="http://schemas.microsoft.com/office/drawing/2014/main" id="{09BD4F1A-B9EB-40C9-A2EA-BEE1FD69E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6633" y="7282150"/>
              <a:ext cx="6920939" cy="232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rgbClr val="C00000"/>
                  </a:solidFill>
                  <a:effectLst/>
                  <a:latin typeface="+mn-lt"/>
                  <a:cs typeface="Arial" panose="020B0604020202020204" pitchFamily="34" charset="0"/>
                </a:rPr>
                <a:t>Extractive vs Abstractive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+mn-lt"/>
                  <a:cs typeface="Arial" panose="020B0604020202020204" pitchFamily="34" charset="0"/>
                </a:rPr>
                <a:t>Extractive: 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Identifies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important sections 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of the text and generates them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verbatim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producing a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subset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of the sentences from the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original text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(copy &amp; paste).</a:t>
              </a:r>
              <a:endParaRPr lang="en-US" sz="1800" b="1" dirty="0">
                <a:effectLst/>
                <a:latin typeface="+mn-lt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+mn-lt"/>
                  <a:cs typeface="Arial" panose="020B0604020202020204" pitchFamily="34" charset="0"/>
                </a:rPr>
                <a:t>Abstractive: 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Reproduces important material in a new way after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interpretation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and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examination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of the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text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using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advanced natural language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(synthesize new content).</a:t>
              </a:r>
            </a:p>
            <a:p>
              <a:pPr>
                <a:lnSpc>
                  <a:spcPct val="110000"/>
                </a:lnSpc>
              </a:pPr>
              <a:endParaRPr lang="en-US" sz="600" b="1" dirty="0">
                <a:effectLst/>
                <a:latin typeface="+mn-lt"/>
                <a:cs typeface="Arial" panose="020B0604020202020204" pitchFamily="34" charset="0"/>
              </a:endParaRPr>
            </a:p>
            <a:p>
              <a:pPr lvl="0">
                <a:lnSpc>
                  <a:spcPct val="110000"/>
                </a:lnSpc>
              </a:pPr>
              <a:r>
                <a:rPr lang="en-US" sz="2400" b="1" dirty="0">
                  <a:solidFill>
                    <a:srgbClr val="C00000"/>
                  </a:solidFill>
                  <a:effectLst/>
                  <a:latin typeface="Encode Sans"/>
                  <a:ea typeface="+mn-ea"/>
                  <a:cs typeface="Arial" panose="020B0604020202020204" pitchFamily="34" charset="0"/>
                </a:rPr>
                <a:t>Combination Algorithm</a:t>
              </a:r>
            </a:p>
          </p:txBody>
        </p:sp>
        <p:sp>
          <p:nvSpPr>
            <p:cNvPr id="127" name="Rectangle 10">
              <a:extLst>
                <a:ext uri="{FF2B5EF4-FFF2-40B4-BE49-F238E27FC236}">
                  <a16:creationId xmlns:a16="http://schemas.microsoft.com/office/drawing/2014/main" id="{52C12E3B-FB62-47F4-9744-822DC9302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6520" y="6454221"/>
              <a:ext cx="10058400" cy="63238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4D6889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Methodology – Summarization</a:t>
              </a:r>
            </a:p>
          </p:txBody>
        </p:sp>
      </p:grpSp>
      <p:sp>
        <p:nvSpPr>
          <p:cNvPr id="875" name="Rectangle 874">
            <a:extLst>
              <a:ext uri="{FF2B5EF4-FFF2-40B4-BE49-F238E27FC236}">
                <a16:creationId xmlns:a16="http://schemas.microsoft.com/office/drawing/2014/main" id="{057132BE-79E6-4DAE-A988-8EB56636FFD1}"/>
              </a:ext>
            </a:extLst>
          </p:cNvPr>
          <p:cNvSpPr/>
          <p:nvPr/>
        </p:nvSpPr>
        <p:spPr>
          <a:xfrm rot="1254088">
            <a:off x="28168909" y="30442318"/>
            <a:ext cx="1022932" cy="123853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33916" t="-19657" r="-53768" b="-1082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4" name="Rectangle 873">
            <a:extLst>
              <a:ext uri="{FF2B5EF4-FFF2-40B4-BE49-F238E27FC236}">
                <a16:creationId xmlns:a16="http://schemas.microsoft.com/office/drawing/2014/main" id="{50AAA67E-6A04-439E-9CE2-3AC99013825C}"/>
              </a:ext>
            </a:extLst>
          </p:cNvPr>
          <p:cNvSpPr/>
          <p:nvPr/>
        </p:nvSpPr>
        <p:spPr>
          <a:xfrm rot="20581400">
            <a:off x="30947399" y="29488471"/>
            <a:ext cx="1147975" cy="1687995"/>
          </a:xfrm>
          <a:prstGeom prst="rect">
            <a:avLst/>
          </a:prstGeom>
          <a:blipFill dpi="0" rotWithShape="1">
            <a:blip r:embed="rId4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3350C3-0C2D-49FA-A794-7E0CE1DDC57E}"/>
              </a:ext>
            </a:extLst>
          </p:cNvPr>
          <p:cNvGrpSpPr/>
          <p:nvPr/>
        </p:nvGrpSpPr>
        <p:grpSpPr>
          <a:xfrm>
            <a:off x="22316520" y="6454221"/>
            <a:ext cx="10058402" cy="14230489"/>
            <a:chOff x="22316520" y="6454221"/>
            <a:chExt cx="10058402" cy="1423048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026A6A3-D6D2-4951-8B04-EF51015D25DB}"/>
                </a:ext>
              </a:extLst>
            </p:cNvPr>
            <p:cNvSpPr/>
            <p:nvPr/>
          </p:nvSpPr>
          <p:spPr>
            <a:xfrm>
              <a:off x="22316522" y="7086600"/>
              <a:ext cx="10058400" cy="13598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3D96BB99-3F6E-4E73-BA6B-A122D83B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6520" y="6454221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4D6889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Methodology – End-to-End Approach</a:t>
              </a:r>
            </a:p>
          </p:txBody>
        </p:sp>
      </p:grpSp>
      <p:sp>
        <p:nvSpPr>
          <p:cNvPr id="843" name="Rectangle 842">
            <a:extLst>
              <a:ext uri="{FF2B5EF4-FFF2-40B4-BE49-F238E27FC236}">
                <a16:creationId xmlns:a16="http://schemas.microsoft.com/office/drawing/2014/main" id="{F8C1EAC6-B434-4FC6-B213-9E06C6309AFC}"/>
              </a:ext>
            </a:extLst>
          </p:cNvPr>
          <p:cNvSpPr/>
          <p:nvPr/>
        </p:nvSpPr>
        <p:spPr>
          <a:xfrm rot="681044">
            <a:off x="30113525" y="16780403"/>
            <a:ext cx="2051915" cy="597495"/>
          </a:xfrm>
          <a:prstGeom prst="rect">
            <a:avLst/>
          </a:prstGeom>
          <a:blipFill dpi="0" rotWithShape="1"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FC612F-FFDB-4C2A-A9BF-E46E150D6E69}"/>
              </a:ext>
            </a:extLst>
          </p:cNvPr>
          <p:cNvGrpSpPr/>
          <p:nvPr/>
        </p:nvGrpSpPr>
        <p:grpSpPr>
          <a:xfrm>
            <a:off x="11455750" y="12979055"/>
            <a:ext cx="10058400" cy="19278599"/>
            <a:chOff x="660482" y="13514745"/>
            <a:chExt cx="10058400" cy="192785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E6798D6-BAEA-4B9B-B355-16B41312AF99}"/>
                </a:ext>
              </a:extLst>
            </p:cNvPr>
            <p:cNvSpPr/>
            <p:nvPr/>
          </p:nvSpPr>
          <p:spPr>
            <a:xfrm>
              <a:off x="660482" y="14010240"/>
              <a:ext cx="10058400" cy="18783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32D073E5-0059-42F7-8221-E61F40EF6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94" y="14642368"/>
              <a:ext cx="9655942" cy="108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rgbClr val="C00000"/>
                  </a:solidFill>
                  <a:effectLst/>
                  <a:latin typeface="+mn-lt"/>
                  <a:cs typeface="Arial" panose="020B0604020202020204" pitchFamily="34" charset="0"/>
                </a:rPr>
                <a:t>Collection of Lecture Video Dataset (LVD)</a:t>
              </a:r>
            </a:p>
            <a:p>
              <a:pPr marL="285750" lvl="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Encode Sans"/>
                  <a:ea typeface="+mn-ea"/>
                  <a:cs typeface="Arial" panose="020B0604020202020204" pitchFamily="34" charset="0"/>
                </a:rPr>
                <a:t>Video Sources: </a:t>
              </a:r>
              <a:r>
                <a:rPr lang="en-US" sz="1800" dirty="0">
                  <a:solidFill>
                    <a:prstClr val="black"/>
                  </a:solidFill>
                  <a:effectLst/>
                  <a:latin typeface="Encode Sans"/>
                  <a:ea typeface="+mn-ea"/>
                  <a:cs typeface="Arial" panose="020B0604020202020204" pitchFamily="34" charset="0"/>
                </a:rPr>
                <a:t>Online University Lectures (MIT </a:t>
              </a:r>
              <a:r>
                <a:rPr lang="en-US" sz="1800" dirty="0" err="1">
                  <a:solidFill>
                    <a:prstClr val="black"/>
                  </a:solidFill>
                  <a:effectLst/>
                  <a:latin typeface="Encode Sans"/>
                  <a:ea typeface="+mn-ea"/>
                  <a:cs typeface="Arial" panose="020B0604020202020204" pitchFamily="34" charset="0"/>
                </a:rPr>
                <a:t>OpenCourseWare</a:t>
              </a:r>
              <a:r>
                <a:rPr lang="en-US" sz="1800" dirty="0">
                  <a:solidFill>
                    <a:prstClr val="black"/>
                  </a:solidFill>
                  <a:effectLst/>
                  <a:latin typeface="Encode Sans"/>
                  <a:ea typeface="+mn-ea"/>
                  <a:cs typeface="Arial" panose="020B0604020202020204" pitchFamily="34" charset="0"/>
                </a:rPr>
                <a:t>), MOOCs, YouTube (and other video sharing websites)</a:t>
              </a:r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200E53E3-D245-4AA4-8292-46795BA77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82" y="13514745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4D6889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Methodology – Slide Classifier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10C7AC-0AAC-4B0B-8CC7-3F90A52903C5}"/>
              </a:ext>
            </a:extLst>
          </p:cNvPr>
          <p:cNvGrpSpPr/>
          <p:nvPr/>
        </p:nvGrpSpPr>
        <p:grpSpPr>
          <a:xfrm>
            <a:off x="660482" y="6454221"/>
            <a:ext cx="10058400" cy="14489655"/>
            <a:chOff x="660482" y="6454221"/>
            <a:chExt cx="10058400" cy="1448965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4D4BC5-5256-4C2E-B3FB-87EA69B63AF3}"/>
                </a:ext>
              </a:extLst>
            </p:cNvPr>
            <p:cNvSpPr/>
            <p:nvPr/>
          </p:nvSpPr>
          <p:spPr>
            <a:xfrm>
              <a:off x="660482" y="7086599"/>
              <a:ext cx="10058400" cy="13857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73" name="TextBox 19">
              <a:extLst>
                <a:ext uri="{FF2B5EF4-FFF2-40B4-BE49-F238E27FC236}">
                  <a16:creationId xmlns:a16="http://schemas.microsoft.com/office/drawing/2014/main" id="{D5A32123-7974-4A0F-B8DF-6C82FB22F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93" y="7593500"/>
              <a:ext cx="7308237" cy="156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r>
                <a:rPr lang="en-US" sz="2400" b="1" dirty="0">
                  <a:solidFill>
                    <a:srgbClr val="C00000"/>
                  </a:solidFill>
                  <a:effectLst/>
                  <a:latin typeface="+mn-lt"/>
                </a:rPr>
                <a:t>Computer Vision (CV)</a:t>
              </a:r>
              <a:r>
                <a:rPr lang="en-US" sz="2400" dirty="0">
                  <a:solidFill>
                    <a:srgbClr val="C00000"/>
                  </a:solidFill>
                  <a:effectLst/>
                  <a:latin typeface="+mn-lt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+mn-lt"/>
                </a:rPr>
                <a:t>Definition: </a:t>
              </a:r>
              <a:r>
                <a:rPr lang="en-US" sz="1800" b="1" dirty="0">
                  <a:effectLst/>
                  <a:latin typeface="+mn-lt"/>
                </a:rPr>
                <a:t>Interdisciplinary scientific field </a:t>
              </a:r>
              <a:r>
                <a:rPr lang="en-US" sz="1800" dirty="0">
                  <a:effectLst/>
                  <a:latin typeface="+mn-lt"/>
                </a:rPr>
                <a:t>that attempts to give </a:t>
              </a:r>
              <a:r>
                <a:rPr lang="en-US" sz="1800" b="1" dirty="0">
                  <a:effectLst/>
                  <a:latin typeface="+mn-lt"/>
                </a:rPr>
                <a:t>computers</a:t>
              </a:r>
              <a:r>
                <a:rPr lang="en-US" sz="1800" dirty="0">
                  <a:effectLst/>
                  <a:latin typeface="+mn-lt"/>
                </a:rPr>
                <a:t> the ability to </a:t>
              </a:r>
              <a:r>
                <a:rPr lang="en-US" sz="1800" b="1" dirty="0">
                  <a:effectLst/>
                  <a:latin typeface="+mn-lt"/>
                </a:rPr>
                <a:t>understand digital images </a:t>
              </a:r>
              <a:r>
                <a:rPr lang="en-US" sz="1800" dirty="0">
                  <a:effectLst/>
                  <a:latin typeface="+mn-lt"/>
                </a:rPr>
                <a:t>and videos.</a:t>
              </a:r>
              <a:r>
                <a:rPr lang="en-US" sz="1800" baseline="30000" dirty="0">
                  <a:effectLst/>
                  <a:latin typeface="+mn-lt"/>
                </a:rPr>
                <a:t>1</a:t>
              </a:r>
              <a:r>
                <a:rPr lang="en-US" sz="1800" dirty="0">
                  <a:effectLst/>
                  <a:latin typeface="+mn-lt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+mn-lt"/>
                </a:rPr>
                <a:t>Goal of CV: </a:t>
              </a:r>
              <a:r>
                <a:rPr lang="en-US" sz="1800" dirty="0">
                  <a:effectLst/>
                  <a:latin typeface="+mn-lt"/>
                </a:rPr>
                <a:t>Create </a:t>
              </a:r>
              <a:r>
                <a:rPr lang="en-US" sz="1800" b="1" dirty="0">
                  <a:effectLst/>
                  <a:latin typeface="+mn-lt"/>
                </a:rPr>
                <a:t>computational models </a:t>
              </a:r>
              <a:r>
                <a:rPr lang="en-US" sz="1800" dirty="0">
                  <a:effectLst/>
                  <a:latin typeface="+mn-lt"/>
                </a:rPr>
                <a:t>of functions &amp; abilities associated with </a:t>
              </a:r>
              <a:r>
                <a:rPr lang="en-US" sz="1800" b="1" dirty="0">
                  <a:effectLst/>
                  <a:latin typeface="+mn-lt"/>
                </a:rPr>
                <a:t>human visual system</a:t>
              </a:r>
              <a:r>
                <a:rPr lang="en-US" sz="1800" dirty="0">
                  <a:effectLst/>
                  <a:latin typeface="+mn-lt"/>
                </a:rPr>
                <a:t>.</a:t>
              </a:r>
              <a:r>
                <a:rPr lang="en-US" sz="1800" baseline="30000" dirty="0">
                  <a:effectLst/>
                  <a:latin typeface="+mn-lt"/>
                </a:rPr>
                <a:t>2</a:t>
              </a:r>
              <a:endParaRPr lang="en-US" sz="1800" dirty="0">
                <a:effectLst/>
                <a:latin typeface="+mn-lt"/>
              </a:endParaRPr>
            </a:p>
          </p:txBody>
        </p:sp>
        <p:sp>
          <p:nvSpPr>
            <p:cNvPr id="74" name="Rectangle 10">
              <a:extLst>
                <a:ext uri="{FF2B5EF4-FFF2-40B4-BE49-F238E27FC236}">
                  <a16:creationId xmlns:a16="http://schemas.microsoft.com/office/drawing/2014/main" id="{4EDA12B6-07B5-44F9-8F8B-E1BE6646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82" y="6454221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C00000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Introduction</a:t>
              </a:r>
            </a:p>
          </p:txBody>
        </p:sp>
      </p:grpSp>
      <p:grpSp>
        <p:nvGrpSpPr>
          <p:cNvPr id="301" name="Graphic 24">
            <a:extLst>
              <a:ext uri="{FF2B5EF4-FFF2-40B4-BE49-F238E27FC236}">
                <a16:creationId xmlns:a16="http://schemas.microsoft.com/office/drawing/2014/main" id="{D4FEA8D9-9159-4487-BF65-8E41170FAFEF}"/>
              </a:ext>
            </a:extLst>
          </p:cNvPr>
          <p:cNvGrpSpPr/>
          <p:nvPr/>
        </p:nvGrpSpPr>
        <p:grpSpPr>
          <a:xfrm rot="1170130">
            <a:off x="9395012" y="17757838"/>
            <a:ext cx="1075626" cy="906069"/>
            <a:chOff x="6075120" y="-1265742"/>
            <a:chExt cx="3933630" cy="3313550"/>
          </a:xfrm>
          <a:solidFill>
            <a:schemeClr val="bg1">
              <a:lumMod val="85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B1EA01D-35EC-424A-AB3D-46F2C2E96B46}"/>
                </a:ext>
              </a:extLst>
            </p:cNvPr>
            <p:cNvSpPr/>
            <p:nvPr/>
          </p:nvSpPr>
          <p:spPr>
            <a:xfrm>
              <a:off x="6855064" y="-182970"/>
              <a:ext cx="2075758" cy="2230778"/>
            </a:xfrm>
            <a:custGeom>
              <a:avLst/>
              <a:gdLst>
                <a:gd name="connsiteX0" fmla="*/ 1245004 w 2075758"/>
                <a:gd name="connsiteY0" fmla="*/ 1363636 h 2230778"/>
                <a:gd name="connsiteX1" fmla="*/ 1438779 w 2075758"/>
                <a:gd name="connsiteY1" fmla="*/ 1140795 h 2230778"/>
                <a:gd name="connsiteX2" fmla="*/ 1467845 w 2075758"/>
                <a:gd name="connsiteY2" fmla="*/ 961553 h 2230778"/>
                <a:gd name="connsiteX3" fmla="*/ 1487222 w 2075758"/>
                <a:gd name="connsiteY3" fmla="*/ 942175 h 2230778"/>
                <a:gd name="connsiteX4" fmla="*/ 2058858 w 2075758"/>
                <a:gd name="connsiteY4" fmla="*/ 152543 h 2230778"/>
                <a:gd name="connsiteX5" fmla="*/ 2039481 w 2075758"/>
                <a:gd name="connsiteY5" fmla="*/ 16900 h 2230778"/>
                <a:gd name="connsiteX6" fmla="*/ 1903838 w 2075758"/>
                <a:gd name="connsiteY6" fmla="*/ 36278 h 2230778"/>
                <a:gd name="connsiteX7" fmla="*/ 1327358 w 2075758"/>
                <a:gd name="connsiteY7" fmla="*/ 835599 h 2230778"/>
                <a:gd name="connsiteX8" fmla="*/ 1312825 w 2075758"/>
                <a:gd name="connsiteY8" fmla="*/ 864666 h 2230778"/>
                <a:gd name="connsiteX9" fmla="*/ 1186871 w 2075758"/>
                <a:gd name="connsiteY9" fmla="*/ 913109 h 2230778"/>
                <a:gd name="connsiteX10" fmla="*/ 1046384 w 2075758"/>
                <a:gd name="connsiteY10" fmla="*/ 1058440 h 2230778"/>
                <a:gd name="connsiteX11" fmla="*/ 741189 w 2075758"/>
                <a:gd name="connsiteY11" fmla="*/ 961553 h 2230778"/>
                <a:gd name="connsiteX12" fmla="*/ 741189 w 2075758"/>
                <a:gd name="connsiteY12" fmla="*/ 927642 h 2230778"/>
                <a:gd name="connsiteX13" fmla="*/ 591013 w 2075758"/>
                <a:gd name="connsiteY13" fmla="*/ 777467 h 2230778"/>
                <a:gd name="connsiteX14" fmla="*/ 150176 w 2075758"/>
                <a:gd name="connsiteY14" fmla="*/ 777467 h 2230778"/>
                <a:gd name="connsiteX15" fmla="*/ 0 w 2075758"/>
                <a:gd name="connsiteY15" fmla="*/ 927642 h 2230778"/>
                <a:gd name="connsiteX16" fmla="*/ 0 w 2075758"/>
                <a:gd name="connsiteY16" fmla="*/ 2080603 h 2230778"/>
                <a:gd name="connsiteX17" fmla="*/ 150176 w 2075758"/>
                <a:gd name="connsiteY17" fmla="*/ 2230778 h 2230778"/>
                <a:gd name="connsiteX18" fmla="*/ 591013 w 2075758"/>
                <a:gd name="connsiteY18" fmla="*/ 2230778 h 2230778"/>
                <a:gd name="connsiteX19" fmla="*/ 741189 w 2075758"/>
                <a:gd name="connsiteY19" fmla="*/ 2080603 h 2230778"/>
                <a:gd name="connsiteX20" fmla="*/ 741189 w 2075758"/>
                <a:gd name="connsiteY20" fmla="*/ 1373325 h 2230778"/>
                <a:gd name="connsiteX21" fmla="*/ 1046384 w 2075758"/>
                <a:gd name="connsiteY21" fmla="*/ 1431457 h 2230778"/>
                <a:gd name="connsiteX22" fmla="*/ 1245004 w 2075758"/>
                <a:gd name="connsiteY22" fmla="*/ 1363636 h 22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75758" h="2230778">
                  <a:moveTo>
                    <a:pt x="1245004" y="1363636"/>
                  </a:moveTo>
                  <a:lnTo>
                    <a:pt x="1438779" y="1140795"/>
                  </a:lnTo>
                  <a:cubicBezTo>
                    <a:pt x="1482378" y="1087507"/>
                    <a:pt x="1492067" y="1019685"/>
                    <a:pt x="1467845" y="961553"/>
                  </a:cubicBezTo>
                  <a:cubicBezTo>
                    <a:pt x="1472689" y="956709"/>
                    <a:pt x="1482378" y="951864"/>
                    <a:pt x="1487222" y="942175"/>
                  </a:cubicBezTo>
                  <a:lnTo>
                    <a:pt x="2058858" y="152543"/>
                  </a:lnTo>
                  <a:cubicBezTo>
                    <a:pt x="2087924" y="108944"/>
                    <a:pt x="2078236" y="50811"/>
                    <a:pt x="2039481" y="16900"/>
                  </a:cubicBezTo>
                  <a:cubicBezTo>
                    <a:pt x="1995881" y="-12166"/>
                    <a:pt x="1937749" y="-2477"/>
                    <a:pt x="1903838" y="36278"/>
                  </a:cubicBezTo>
                  <a:lnTo>
                    <a:pt x="1327358" y="835599"/>
                  </a:lnTo>
                  <a:cubicBezTo>
                    <a:pt x="1322514" y="845288"/>
                    <a:pt x="1317669" y="854977"/>
                    <a:pt x="1312825" y="864666"/>
                  </a:cubicBezTo>
                  <a:cubicBezTo>
                    <a:pt x="1269226" y="864666"/>
                    <a:pt x="1220782" y="879199"/>
                    <a:pt x="1186871" y="913109"/>
                  </a:cubicBezTo>
                  <a:lnTo>
                    <a:pt x="1046384" y="1058440"/>
                  </a:lnTo>
                  <a:lnTo>
                    <a:pt x="741189" y="961553"/>
                  </a:lnTo>
                  <a:lnTo>
                    <a:pt x="741189" y="927642"/>
                  </a:lnTo>
                  <a:cubicBezTo>
                    <a:pt x="741189" y="845288"/>
                    <a:pt x="673368" y="777467"/>
                    <a:pt x="591013" y="777467"/>
                  </a:cubicBezTo>
                  <a:lnTo>
                    <a:pt x="150176" y="777467"/>
                  </a:lnTo>
                  <a:cubicBezTo>
                    <a:pt x="67821" y="777467"/>
                    <a:pt x="0" y="845288"/>
                    <a:pt x="0" y="927642"/>
                  </a:cubicBezTo>
                  <a:lnTo>
                    <a:pt x="0" y="2080603"/>
                  </a:lnTo>
                  <a:cubicBezTo>
                    <a:pt x="0" y="2162957"/>
                    <a:pt x="67821" y="2230778"/>
                    <a:pt x="150176" y="2230778"/>
                  </a:cubicBezTo>
                  <a:lnTo>
                    <a:pt x="591013" y="2230778"/>
                  </a:lnTo>
                  <a:cubicBezTo>
                    <a:pt x="673368" y="2230778"/>
                    <a:pt x="741189" y="2162957"/>
                    <a:pt x="741189" y="2080603"/>
                  </a:cubicBezTo>
                  <a:lnTo>
                    <a:pt x="741189" y="1373325"/>
                  </a:lnTo>
                  <a:lnTo>
                    <a:pt x="1046384" y="1431457"/>
                  </a:lnTo>
                  <a:cubicBezTo>
                    <a:pt x="1119050" y="1445990"/>
                    <a:pt x="1196560" y="1421768"/>
                    <a:pt x="1245004" y="1363636"/>
                  </a:cubicBezTo>
                  <a:close/>
                </a:path>
              </a:pathLst>
            </a:custGeom>
            <a:grpFill/>
            <a:ln w="48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19B2546-5119-4745-93B9-F9609E5E8B3F}"/>
                </a:ext>
              </a:extLst>
            </p:cNvPr>
            <p:cNvSpPr/>
            <p:nvPr/>
          </p:nvSpPr>
          <p:spPr>
            <a:xfrm>
              <a:off x="6903508" y="-204824"/>
              <a:ext cx="639457" cy="639457"/>
            </a:xfrm>
            <a:custGeom>
              <a:avLst/>
              <a:gdLst>
                <a:gd name="connsiteX0" fmla="*/ 639457 w 639457"/>
                <a:gd name="connsiteY0" fmla="*/ 319729 h 639457"/>
                <a:gd name="connsiteX1" fmla="*/ 319729 w 639457"/>
                <a:gd name="connsiteY1" fmla="*/ 639457 h 639457"/>
                <a:gd name="connsiteX2" fmla="*/ 0 w 639457"/>
                <a:gd name="connsiteY2" fmla="*/ 319729 h 639457"/>
                <a:gd name="connsiteX3" fmla="*/ 319729 w 639457"/>
                <a:gd name="connsiteY3" fmla="*/ 0 h 639457"/>
                <a:gd name="connsiteX4" fmla="*/ 639457 w 639457"/>
                <a:gd name="connsiteY4" fmla="*/ 319729 h 63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57" h="639457">
                  <a:moveTo>
                    <a:pt x="639457" y="319729"/>
                  </a:moveTo>
                  <a:cubicBezTo>
                    <a:pt x="639457" y="496310"/>
                    <a:pt x="496310" y="639457"/>
                    <a:pt x="319729" y="639457"/>
                  </a:cubicBezTo>
                  <a:cubicBezTo>
                    <a:pt x="143148" y="639457"/>
                    <a:pt x="0" y="496310"/>
                    <a:pt x="0" y="319729"/>
                  </a:cubicBezTo>
                  <a:cubicBezTo>
                    <a:pt x="0" y="143147"/>
                    <a:pt x="143147" y="0"/>
                    <a:pt x="319729" y="0"/>
                  </a:cubicBezTo>
                  <a:cubicBezTo>
                    <a:pt x="496310" y="0"/>
                    <a:pt x="639457" y="143147"/>
                    <a:pt x="639457" y="319729"/>
                  </a:cubicBezTo>
                  <a:close/>
                </a:path>
              </a:pathLst>
            </a:custGeom>
            <a:grpFill/>
            <a:ln w="48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7F13BDC-ED61-4714-B15F-245EBC446316}"/>
                </a:ext>
              </a:extLst>
            </p:cNvPr>
            <p:cNvSpPr/>
            <p:nvPr/>
          </p:nvSpPr>
          <p:spPr>
            <a:xfrm>
              <a:off x="6075120" y="-1265742"/>
              <a:ext cx="3933630" cy="3114931"/>
            </a:xfrm>
            <a:custGeom>
              <a:avLst/>
              <a:gdLst>
                <a:gd name="connsiteX0" fmla="*/ 3628435 w 3933630"/>
                <a:gd name="connsiteY0" fmla="*/ 0 h 3114931"/>
                <a:gd name="connsiteX1" fmla="*/ 310040 w 3933630"/>
                <a:gd name="connsiteY1" fmla="*/ 0 h 3114931"/>
                <a:gd name="connsiteX2" fmla="*/ 0 w 3933630"/>
                <a:gd name="connsiteY2" fmla="*/ 310040 h 3114931"/>
                <a:gd name="connsiteX3" fmla="*/ 0 w 3933630"/>
                <a:gd name="connsiteY3" fmla="*/ 2804891 h 3114931"/>
                <a:gd name="connsiteX4" fmla="*/ 310040 w 3933630"/>
                <a:gd name="connsiteY4" fmla="*/ 3114931 h 3114931"/>
                <a:gd name="connsiteX5" fmla="*/ 683057 w 3933630"/>
                <a:gd name="connsiteY5" fmla="*/ 3114931 h 3114931"/>
                <a:gd name="connsiteX6" fmla="*/ 683057 w 3933630"/>
                <a:gd name="connsiteY6" fmla="*/ 2921156 h 3114931"/>
                <a:gd name="connsiteX7" fmla="*/ 310040 w 3933630"/>
                <a:gd name="connsiteY7" fmla="*/ 2921156 h 3114931"/>
                <a:gd name="connsiteX8" fmla="*/ 193775 w 3933630"/>
                <a:gd name="connsiteY8" fmla="*/ 2804891 h 3114931"/>
                <a:gd name="connsiteX9" fmla="*/ 193775 w 3933630"/>
                <a:gd name="connsiteY9" fmla="*/ 310040 h 3114931"/>
                <a:gd name="connsiteX10" fmla="*/ 310040 w 3933630"/>
                <a:gd name="connsiteY10" fmla="*/ 193775 h 3114931"/>
                <a:gd name="connsiteX11" fmla="*/ 3628435 w 3933630"/>
                <a:gd name="connsiteY11" fmla="*/ 193775 h 3114931"/>
                <a:gd name="connsiteX12" fmla="*/ 3744700 w 3933630"/>
                <a:gd name="connsiteY12" fmla="*/ 310040 h 3114931"/>
                <a:gd name="connsiteX13" fmla="*/ 3744700 w 3933630"/>
                <a:gd name="connsiteY13" fmla="*/ 2804891 h 3114931"/>
                <a:gd name="connsiteX14" fmla="*/ 3628435 w 3933630"/>
                <a:gd name="connsiteY14" fmla="*/ 2921156 h 3114931"/>
                <a:gd name="connsiteX15" fmla="*/ 1618020 w 3933630"/>
                <a:gd name="connsiteY15" fmla="*/ 2921156 h 3114931"/>
                <a:gd name="connsiteX16" fmla="*/ 1618020 w 3933630"/>
                <a:gd name="connsiteY16" fmla="*/ 3114931 h 3114931"/>
                <a:gd name="connsiteX17" fmla="*/ 3623590 w 3933630"/>
                <a:gd name="connsiteY17" fmla="*/ 3114931 h 3114931"/>
                <a:gd name="connsiteX18" fmla="*/ 3933630 w 3933630"/>
                <a:gd name="connsiteY18" fmla="*/ 2804891 h 3114931"/>
                <a:gd name="connsiteX19" fmla="*/ 3933630 w 3933630"/>
                <a:gd name="connsiteY19" fmla="*/ 310040 h 3114931"/>
                <a:gd name="connsiteX20" fmla="*/ 3628435 w 3933630"/>
                <a:gd name="connsiteY20" fmla="*/ 0 h 311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3630" h="3114931">
                  <a:moveTo>
                    <a:pt x="3628435" y="0"/>
                  </a:moveTo>
                  <a:lnTo>
                    <a:pt x="310040" y="0"/>
                  </a:lnTo>
                  <a:cubicBezTo>
                    <a:pt x="140487" y="0"/>
                    <a:pt x="0" y="140487"/>
                    <a:pt x="0" y="310040"/>
                  </a:cubicBezTo>
                  <a:lnTo>
                    <a:pt x="0" y="2804891"/>
                  </a:lnTo>
                  <a:cubicBezTo>
                    <a:pt x="0" y="2974444"/>
                    <a:pt x="135642" y="3114931"/>
                    <a:pt x="310040" y="3114931"/>
                  </a:cubicBezTo>
                  <a:lnTo>
                    <a:pt x="683057" y="3114931"/>
                  </a:lnTo>
                  <a:lnTo>
                    <a:pt x="683057" y="2921156"/>
                  </a:lnTo>
                  <a:lnTo>
                    <a:pt x="310040" y="2921156"/>
                  </a:lnTo>
                  <a:cubicBezTo>
                    <a:pt x="247063" y="2921156"/>
                    <a:pt x="193775" y="2867868"/>
                    <a:pt x="193775" y="2804891"/>
                  </a:cubicBezTo>
                  <a:lnTo>
                    <a:pt x="193775" y="310040"/>
                  </a:lnTo>
                  <a:cubicBezTo>
                    <a:pt x="193775" y="247063"/>
                    <a:pt x="247063" y="193775"/>
                    <a:pt x="310040" y="193775"/>
                  </a:cubicBezTo>
                  <a:lnTo>
                    <a:pt x="3628435" y="193775"/>
                  </a:lnTo>
                  <a:cubicBezTo>
                    <a:pt x="3691412" y="193775"/>
                    <a:pt x="3744700" y="247063"/>
                    <a:pt x="3744700" y="310040"/>
                  </a:cubicBezTo>
                  <a:lnTo>
                    <a:pt x="3744700" y="2804891"/>
                  </a:lnTo>
                  <a:cubicBezTo>
                    <a:pt x="3744700" y="2867868"/>
                    <a:pt x="3691412" y="2921156"/>
                    <a:pt x="3628435" y="2921156"/>
                  </a:cubicBezTo>
                  <a:lnTo>
                    <a:pt x="1618020" y="2921156"/>
                  </a:lnTo>
                  <a:lnTo>
                    <a:pt x="1618020" y="3114931"/>
                  </a:lnTo>
                  <a:lnTo>
                    <a:pt x="3623590" y="3114931"/>
                  </a:lnTo>
                  <a:cubicBezTo>
                    <a:pt x="3793143" y="3114931"/>
                    <a:pt x="3933630" y="2974444"/>
                    <a:pt x="3933630" y="2804891"/>
                  </a:cubicBezTo>
                  <a:lnTo>
                    <a:pt x="3933630" y="310040"/>
                  </a:lnTo>
                  <a:cubicBezTo>
                    <a:pt x="3933630" y="135642"/>
                    <a:pt x="3797988" y="0"/>
                    <a:pt x="3628435" y="0"/>
                  </a:cubicBezTo>
                  <a:close/>
                </a:path>
              </a:pathLst>
            </a:custGeom>
            <a:grpFill/>
            <a:ln w="48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aphic 4">
            <a:extLst>
              <a:ext uri="{FF2B5EF4-FFF2-40B4-BE49-F238E27FC236}">
                <a16:creationId xmlns:a16="http://schemas.microsoft.com/office/drawing/2014/main" id="{5FECB19E-A9B2-4E77-A4DC-EADD60BCB556}"/>
              </a:ext>
            </a:extLst>
          </p:cNvPr>
          <p:cNvGrpSpPr/>
          <p:nvPr/>
        </p:nvGrpSpPr>
        <p:grpSpPr>
          <a:xfrm rot="20763221">
            <a:off x="9222891" y="14912507"/>
            <a:ext cx="1332207" cy="1250291"/>
            <a:chOff x="5514472" y="-74550"/>
            <a:chExt cx="4099594" cy="3847512"/>
          </a:xfrm>
          <a:solidFill>
            <a:schemeClr val="bg1">
              <a:lumMod val="85000"/>
            </a:schemeClr>
          </a:solidFill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EACFACB-1CD6-4056-95EC-2DB7A624AD7B}"/>
                </a:ext>
              </a:extLst>
            </p:cNvPr>
            <p:cNvSpPr/>
            <p:nvPr/>
          </p:nvSpPr>
          <p:spPr>
            <a:xfrm>
              <a:off x="5514472" y="-74550"/>
              <a:ext cx="2821356" cy="3847512"/>
            </a:xfrm>
            <a:custGeom>
              <a:avLst/>
              <a:gdLst>
                <a:gd name="connsiteX0" fmla="*/ 2688209 w 2821356"/>
                <a:gd name="connsiteY0" fmla="*/ 3847513 h 3847512"/>
                <a:gd name="connsiteX1" fmla="*/ 133148 w 2821356"/>
                <a:gd name="connsiteY1" fmla="*/ 3847513 h 3847512"/>
                <a:gd name="connsiteX2" fmla="*/ 0 w 2821356"/>
                <a:gd name="connsiteY2" fmla="*/ 3714365 h 3847512"/>
                <a:gd name="connsiteX3" fmla="*/ 0 w 2821356"/>
                <a:gd name="connsiteY3" fmla="*/ 133148 h 3847512"/>
                <a:gd name="connsiteX4" fmla="*/ 133148 w 2821356"/>
                <a:gd name="connsiteY4" fmla="*/ 0 h 3847512"/>
                <a:gd name="connsiteX5" fmla="*/ 2688209 w 2821356"/>
                <a:gd name="connsiteY5" fmla="*/ 0 h 3847512"/>
                <a:gd name="connsiteX6" fmla="*/ 2821357 w 2821356"/>
                <a:gd name="connsiteY6" fmla="*/ 133148 h 3847512"/>
                <a:gd name="connsiteX7" fmla="*/ 2821357 w 2821356"/>
                <a:gd name="connsiteY7" fmla="*/ 1189722 h 3847512"/>
                <a:gd name="connsiteX8" fmla="*/ 2752487 w 2821356"/>
                <a:gd name="connsiteY8" fmla="*/ 1258591 h 3847512"/>
                <a:gd name="connsiteX9" fmla="*/ 2683617 w 2821356"/>
                <a:gd name="connsiteY9" fmla="*/ 1189722 h 3847512"/>
                <a:gd name="connsiteX10" fmla="*/ 2683617 w 2821356"/>
                <a:gd name="connsiteY10" fmla="*/ 133722 h 3847512"/>
                <a:gd name="connsiteX11" fmla="*/ 133148 w 2821356"/>
                <a:gd name="connsiteY11" fmla="*/ 138313 h 3847512"/>
                <a:gd name="connsiteX12" fmla="*/ 137739 w 2821356"/>
                <a:gd name="connsiteY12" fmla="*/ 3714365 h 3847512"/>
                <a:gd name="connsiteX13" fmla="*/ 2688209 w 2821356"/>
                <a:gd name="connsiteY13" fmla="*/ 3709774 h 3847512"/>
                <a:gd name="connsiteX14" fmla="*/ 2683617 w 2821356"/>
                <a:gd name="connsiteY14" fmla="*/ 3316070 h 3847512"/>
                <a:gd name="connsiteX15" fmla="*/ 2752487 w 2821356"/>
                <a:gd name="connsiteY15" fmla="*/ 3247200 h 3847512"/>
                <a:gd name="connsiteX16" fmla="*/ 2821357 w 2821356"/>
                <a:gd name="connsiteY16" fmla="*/ 3316070 h 3847512"/>
                <a:gd name="connsiteX17" fmla="*/ 2821357 w 2821356"/>
                <a:gd name="connsiteY17" fmla="*/ 3714365 h 3847512"/>
                <a:gd name="connsiteX18" fmla="*/ 2688209 w 2821356"/>
                <a:gd name="connsiteY18" fmla="*/ 3847513 h 384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1356" h="3847512">
                  <a:moveTo>
                    <a:pt x="2688209" y="3847513"/>
                  </a:moveTo>
                  <a:lnTo>
                    <a:pt x="133148" y="3847513"/>
                  </a:lnTo>
                  <a:cubicBezTo>
                    <a:pt x="59687" y="3847513"/>
                    <a:pt x="0" y="3787826"/>
                    <a:pt x="0" y="3714365"/>
                  </a:cubicBezTo>
                  <a:lnTo>
                    <a:pt x="0" y="133148"/>
                  </a:lnTo>
                  <a:cubicBezTo>
                    <a:pt x="0" y="59687"/>
                    <a:pt x="59687" y="0"/>
                    <a:pt x="133148" y="0"/>
                  </a:cubicBezTo>
                  <a:lnTo>
                    <a:pt x="2688209" y="0"/>
                  </a:lnTo>
                  <a:cubicBezTo>
                    <a:pt x="2761670" y="0"/>
                    <a:pt x="2821357" y="59687"/>
                    <a:pt x="2821357" y="133148"/>
                  </a:cubicBezTo>
                  <a:lnTo>
                    <a:pt x="2821357" y="1189722"/>
                  </a:lnTo>
                  <a:cubicBezTo>
                    <a:pt x="2821357" y="1227600"/>
                    <a:pt x="2790365" y="1258591"/>
                    <a:pt x="2752487" y="1258591"/>
                  </a:cubicBezTo>
                  <a:cubicBezTo>
                    <a:pt x="2714609" y="1258591"/>
                    <a:pt x="2683617" y="1227600"/>
                    <a:pt x="2683617" y="1189722"/>
                  </a:cubicBezTo>
                  <a:lnTo>
                    <a:pt x="2683617" y="133722"/>
                  </a:lnTo>
                  <a:lnTo>
                    <a:pt x="133148" y="138313"/>
                  </a:lnTo>
                  <a:lnTo>
                    <a:pt x="137739" y="3714365"/>
                  </a:lnTo>
                  <a:lnTo>
                    <a:pt x="2688209" y="3709774"/>
                  </a:lnTo>
                  <a:lnTo>
                    <a:pt x="2683617" y="3316070"/>
                  </a:lnTo>
                  <a:cubicBezTo>
                    <a:pt x="2683617" y="3278191"/>
                    <a:pt x="2714609" y="3247200"/>
                    <a:pt x="2752487" y="3247200"/>
                  </a:cubicBezTo>
                  <a:cubicBezTo>
                    <a:pt x="2790365" y="3247200"/>
                    <a:pt x="2821357" y="3278191"/>
                    <a:pt x="2821357" y="3316070"/>
                  </a:cubicBezTo>
                  <a:lnTo>
                    <a:pt x="2821357" y="3714365"/>
                  </a:lnTo>
                  <a:cubicBezTo>
                    <a:pt x="2821357" y="3787826"/>
                    <a:pt x="2761670" y="3847513"/>
                    <a:pt x="2688209" y="3847513"/>
                  </a:cubicBez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BDCEB81-73F2-4C30-AB71-8522AD22FE5F}"/>
                </a:ext>
              </a:extLst>
            </p:cNvPr>
            <p:cNvSpPr/>
            <p:nvPr/>
          </p:nvSpPr>
          <p:spPr>
            <a:xfrm>
              <a:off x="6398872" y="274388"/>
              <a:ext cx="1509393" cy="838487"/>
            </a:xfrm>
            <a:custGeom>
              <a:avLst/>
              <a:gdLst>
                <a:gd name="connsiteX0" fmla="*/ 1289009 w 1509393"/>
                <a:gd name="connsiteY0" fmla="*/ 838487 h 838487"/>
                <a:gd name="connsiteX1" fmla="*/ 220383 w 1509393"/>
                <a:gd name="connsiteY1" fmla="*/ 838487 h 838487"/>
                <a:gd name="connsiteX2" fmla="*/ 0 w 1509393"/>
                <a:gd name="connsiteY2" fmla="*/ 618105 h 838487"/>
                <a:gd name="connsiteX3" fmla="*/ 0 w 1509393"/>
                <a:gd name="connsiteY3" fmla="*/ 220383 h 838487"/>
                <a:gd name="connsiteX4" fmla="*/ 220383 w 1509393"/>
                <a:gd name="connsiteY4" fmla="*/ 0 h 838487"/>
                <a:gd name="connsiteX5" fmla="*/ 1289009 w 1509393"/>
                <a:gd name="connsiteY5" fmla="*/ 0 h 838487"/>
                <a:gd name="connsiteX6" fmla="*/ 1509391 w 1509393"/>
                <a:gd name="connsiteY6" fmla="*/ 220383 h 838487"/>
                <a:gd name="connsiteX7" fmla="*/ 1509391 w 1509393"/>
                <a:gd name="connsiteY7" fmla="*/ 618105 h 838487"/>
                <a:gd name="connsiteX8" fmla="*/ 1289009 w 1509393"/>
                <a:gd name="connsiteY8" fmla="*/ 838487 h 838487"/>
                <a:gd name="connsiteX9" fmla="*/ 220383 w 1509393"/>
                <a:gd name="connsiteY9" fmla="*/ 137165 h 838487"/>
                <a:gd name="connsiteX10" fmla="*/ 137739 w 1509393"/>
                <a:gd name="connsiteY10" fmla="*/ 219809 h 838487"/>
                <a:gd name="connsiteX11" fmla="*/ 137739 w 1509393"/>
                <a:gd name="connsiteY11" fmla="*/ 617530 h 838487"/>
                <a:gd name="connsiteX12" fmla="*/ 220383 w 1509393"/>
                <a:gd name="connsiteY12" fmla="*/ 700174 h 838487"/>
                <a:gd name="connsiteX13" fmla="*/ 1289009 w 1509393"/>
                <a:gd name="connsiteY13" fmla="*/ 700174 h 838487"/>
                <a:gd name="connsiteX14" fmla="*/ 1371652 w 1509393"/>
                <a:gd name="connsiteY14" fmla="*/ 617530 h 838487"/>
                <a:gd name="connsiteX15" fmla="*/ 1371652 w 1509393"/>
                <a:gd name="connsiteY15" fmla="*/ 219809 h 838487"/>
                <a:gd name="connsiteX16" fmla="*/ 1289009 w 1509393"/>
                <a:gd name="connsiteY16" fmla="*/ 137165 h 838487"/>
                <a:gd name="connsiteX17" fmla="*/ 220383 w 1509393"/>
                <a:gd name="connsiteY17" fmla="*/ 137165 h 83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9393" h="838487">
                  <a:moveTo>
                    <a:pt x="1289009" y="838487"/>
                  </a:moveTo>
                  <a:lnTo>
                    <a:pt x="220383" y="838487"/>
                  </a:lnTo>
                  <a:cubicBezTo>
                    <a:pt x="98713" y="838487"/>
                    <a:pt x="0" y="739774"/>
                    <a:pt x="0" y="618105"/>
                  </a:cubicBezTo>
                  <a:lnTo>
                    <a:pt x="0" y="220383"/>
                  </a:lnTo>
                  <a:cubicBezTo>
                    <a:pt x="0" y="98713"/>
                    <a:pt x="98713" y="0"/>
                    <a:pt x="220383" y="0"/>
                  </a:cubicBezTo>
                  <a:lnTo>
                    <a:pt x="1289009" y="0"/>
                  </a:lnTo>
                  <a:cubicBezTo>
                    <a:pt x="1410678" y="0"/>
                    <a:pt x="1509391" y="98713"/>
                    <a:pt x="1509391" y="220383"/>
                  </a:cubicBezTo>
                  <a:lnTo>
                    <a:pt x="1509391" y="618105"/>
                  </a:lnTo>
                  <a:cubicBezTo>
                    <a:pt x="1509965" y="739774"/>
                    <a:pt x="1410678" y="838487"/>
                    <a:pt x="1289009" y="838487"/>
                  </a:cubicBezTo>
                  <a:close/>
                  <a:moveTo>
                    <a:pt x="220383" y="137165"/>
                  </a:moveTo>
                  <a:cubicBezTo>
                    <a:pt x="174470" y="137165"/>
                    <a:pt x="137739" y="174470"/>
                    <a:pt x="137739" y="219809"/>
                  </a:cubicBezTo>
                  <a:lnTo>
                    <a:pt x="137739" y="617530"/>
                  </a:lnTo>
                  <a:cubicBezTo>
                    <a:pt x="137739" y="663443"/>
                    <a:pt x="175043" y="700174"/>
                    <a:pt x="220383" y="700174"/>
                  </a:cubicBezTo>
                  <a:lnTo>
                    <a:pt x="1289009" y="700174"/>
                  </a:lnTo>
                  <a:cubicBezTo>
                    <a:pt x="1334922" y="700174"/>
                    <a:pt x="1371652" y="662870"/>
                    <a:pt x="1371652" y="617530"/>
                  </a:cubicBezTo>
                  <a:lnTo>
                    <a:pt x="1371652" y="219809"/>
                  </a:lnTo>
                  <a:cubicBezTo>
                    <a:pt x="1371652" y="173896"/>
                    <a:pt x="1334348" y="137165"/>
                    <a:pt x="1289009" y="137165"/>
                  </a:cubicBezTo>
                  <a:cubicBezTo>
                    <a:pt x="1289009" y="137165"/>
                    <a:pt x="220383" y="137165"/>
                    <a:pt x="220383" y="137165"/>
                  </a:cubicBez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981A4ED-6A86-405C-A305-76F6746328B5}"/>
                </a:ext>
              </a:extLst>
            </p:cNvPr>
            <p:cNvSpPr/>
            <p:nvPr/>
          </p:nvSpPr>
          <p:spPr>
            <a:xfrm>
              <a:off x="5822664" y="1331536"/>
              <a:ext cx="1581130" cy="137739"/>
            </a:xfrm>
            <a:custGeom>
              <a:avLst/>
              <a:gdLst>
                <a:gd name="connsiteX0" fmla="*/ 1512261 w 1581130"/>
                <a:gd name="connsiteY0" fmla="*/ 137739 h 137739"/>
                <a:gd name="connsiteX1" fmla="*/ 68870 w 1581130"/>
                <a:gd name="connsiteY1" fmla="*/ 137739 h 137739"/>
                <a:gd name="connsiteX2" fmla="*/ 0 w 1581130"/>
                <a:gd name="connsiteY2" fmla="*/ 68870 h 137739"/>
                <a:gd name="connsiteX3" fmla="*/ 68870 w 1581130"/>
                <a:gd name="connsiteY3" fmla="*/ 0 h 137739"/>
                <a:gd name="connsiteX4" fmla="*/ 1512261 w 1581130"/>
                <a:gd name="connsiteY4" fmla="*/ 0 h 137739"/>
                <a:gd name="connsiteX5" fmla="*/ 1581130 w 1581130"/>
                <a:gd name="connsiteY5" fmla="*/ 68870 h 137739"/>
                <a:gd name="connsiteX6" fmla="*/ 1512261 w 1581130"/>
                <a:gd name="connsiteY6" fmla="*/ 137739 h 1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30" h="137739">
                  <a:moveTo>
                    <a:pt x="1512261" y="137739"/>
                  </a:moveTo>
                  <a:lnTo>
                    <a:pt x="68870" y="137739"/>
                  </a:lnTo>
                  <a:cubicBezTo>
                    <a:pt x="30991" y="137739"/>
                    <a:pt x="0" y="106748"/>
                    <a:pt x="0" y="68870"/>
                  </a:cubicBezTo>
                  <a:cubicBezTo>
                    <a:pt x="0" y="30991"/>
                    <a:pt x="30991" y="0"/>
                    <a:pt x="68870" y="0"/>
                  </a:cubicBezTo>
                  <a:lnTo>
                    <a:pt x="1512261" y="0"/>
                  </a:lnTo>
                  <a:cubicBezTo>
                    <a:pt x="1550139" y="0"/>
                    <a:pt x="1581130" y="30991"/>
                    <a:pt x="1581130" y="68870"/>
                  </a:cubicBezTo>
                  <a:cubicBezTo>
                    <a:pt x="1581130" y="107322"/>
                    <a:pt x="1550713" y="137739"/>
                    <a:pt x="1512261" y="137739"/>
                  </a:cubicBez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42A6C27-E028-44C5-98CC-5C5FD0E1C9D6}"/>
                </a:ext>
              </a:extLst>
            </p:cNvPr>
            <p:cNvSpPr/>
            <p:nvPr/>
          </p:nvSpPr>
          <p:spPr>
            <a:xfrm>
              <a:off x="5822664" y="1626527"/>
              <a:ext cx="1581130" cy="137739"/>
            </a:xfrm>
            <a:custGeom>
              <a:avLst/>
              <a:gdLst>
                <a:gd name="connsiteX0" fmla="*/ 1512261 w 1581130"/>
                <a:gd name="connsiteY0" fmla="*/ 137739 h 137739"/>
                <a:gd name="connsiteX1" fmla="*/ 68870 w 1581130"/>
                <a:gd name="connsiteY1" fmla="*/ 137739 h 137739"/>
                <a:gd name="connsiteX2" fmla="*/ 0 w 1581130"/>
                <a:gd name="connsiteY2" fmla="*/ 68870 h 137739"/>
                <a:gd name="connsiteX3" fmla="*/ 68870 w 1581130"/>
                <a:gd name="connsiteY3" fmla="*/ 0 h 137739"/>
                <a:gd name="connsiteX4" fmla="*/ 1512261 w 1581130"/>
                <a:gd name="connsiteY4" fmla="*/ 0 h 137739"/>
                <a:gd name="connsiteX5" fmla="*/ 1581130 w 1581130"/>
                <a:gd name="connsiteY5" fmla="*/ 68870 h 137739"/>
                <a:gd name="connsiteX6" fmla="*/ 1512261 w 1581130"/>
                <a:gd name="connsiteY6" fmla="*/ 137739 h 1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30" h="137739">
                  <a:moveTo>
                    <a:pt x="1512261" y="137739"/>
                  </a:moveTo>
                  <a:lnTo>
                    <a:pt x="68870" y="137739"/>
                  </a:lnTo>
                  <a:cubicBezTo>
                    <a:pt x="30991" y="137739"/>
                    <a:pt x="0" y="106748"/>
                    <a:pt x="0" y="68870"/>
                  </a:cubicBezTo>
                  <a:cubicBezTo>
                    <a:pt x="0" y="30991"/>
                    <a:pt x="30991" y="0"/>
                    <a:pt x="68870" y="0"/>
                  </a:cubicBezTo>
                  <a:lnTo>
                    <a:pt x="1512261" y="0"/>
                  </a:lnTo>
                  <a:cubicBezTo>
                    <a:pt x="1550139" y="0"/>
                    <a:pt x="1581130" y="30991"/>
                    <a:pt x="1581130" y="68870"/>
                  </a:cubicBezTo>
                  <a:cubicBezTo>
                    <a:pt x="1581130" y="106748"/>
                    <a:pt x="1550713" y="137739"/>
                    <a:pt x="1512261" y="137739"/>
                  </a:cubicBez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DFAC413-C153-4991-A95C-CC65727F0A2F}"/>
                </a:ext>
              </a:extLst>
            </p:cNvPr>
            <p:cNvSpPr/>
            <p:nvPr/>
          </p:nvSpPr>
          <p:spPr>
            <a:xfrm>
              <a:off x="5822664" y="1900858"/>
              <a:ext cx="1581130" cy="137738"/>
            </a:xfrm>
            <a:custGeom>
              <a:avLst/>
              <a:gdLst>
                <a:gd name="connsiteX0" fmla="*/ 1512261 w 1581130"/>
                <a:gd name="connsiteY0" fmla="*/ 137739 h 137738"/>
                <a:gd name="connsiteX1" fmla="*/ 68870 w 1581130"/>
                <a:gd name="connsiteY1" fmla="*/ 137739 h 137738"/>
                <a:gd name="connsiteX2" fmla="*/ 0 w 1581130"/>
                <a:gd name="connsiteY2" fmla="*/ 68869 h 137738"/>
                <a:gd name="connsiteX3" fmla="*/ 68870 w 1581130"/>
                <a:gd name="connsiteY3" fmla="*/ 0 h 137738"/>
                <a:gd name="connsiteX4" fmla="*/ 1512261 w 1581130"/>
                <a:gd name="connsiteY4" fmla="*/ 0 h 137738"/>
                <a:gd name="connsiteX5" fmla="*/ 1581130 w 1581130"/>
                <a:gd name="connsiteY5" fmla="*/ 68869 h 137738"/>
                <a:gd name="connsiteX6" fmla="*/ 1512261 w 1581130"/>
                <a:gd name="connsiteY6" fmla="*/ 137739 h 1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130" h="137738">
                  <a:moveTo>
                    <a:pt x="1512261" y="137739"/>
                  </a:moveTo>
                  <a:lnTo>
                    <a:pt x="68870" y="137739"/>
                  </a:lnTo>
                  <a:cubicBezTo>
                    <a:pt x="30991" y="137739"/>
                    <a:pt x="0" y="106748"/>
                    <a:pt x="0" y="68869"/>
                  </a:cubicBezTo>
                  <a:cubicBezTo>
                    <a:pt x="0" y="30991"/>
                    <a:pt x="30991" y="0"/>
                    <a:pt x="68870" y="0"/>
                  </a:cubicBezTo>
                  <a:lnTo>
                    <a:pt x="1512261" y="0"/>
                  </a:lnTo>
                  <a:cubicBezTo>
                    <a:pt x="1550139" y="0"/>
                    <a:pt x="1581130" y="30991"/>
                    <a:pt x="1581130" y="68869"/>
                  </a:cubicBezTo>
                  <a:cubicBezTo>
                    <a:pt x="1581130" y="106748"/>
                    <a:pt x="1550713" y="137739"/>
                    <a:pt x="1512261" y="137739"/>
                  </a:cubicBez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2FD4F23-5124-4C7F-B23B-92D173148334}"/>
                </a:ext>
              </a:extLst>
            </p:cNvPr>
            <p:cNvSpPr/>
            <p:nvPr/>
          </p:nvSpPr>
          <p:spPr>
            <a:xfrm>
              <a:off x="5823238" y="2323832"/>
              <a:ext cx="838489" cy="838486"/>
            </a:xfrm>
            <a:custGeom>
              <a:avLst/>
              <a:gdLst>
                <a:gd name="connsiteX0" fmla="*/ 618104 w 838489"/>
                <a:gd name="connsiteY0" fmla="*/ 838487 h 838486"/>
                <a:gd name="connsiteX1" fmla="*/ 220383 w 838489"/>
                <a:gd name="connsiteY1" fmla="*/ 838487 h 838486"/>
                <a:gd name="connsiteX2" fmla="*/ 0 w 838489"/>
                <a:gd name="connsiteY2" fmla="*/ 618104 h 838486"/>
                <a:gd name="connsiteX3" fmla="*/ 0 w 838489"/>
                <a:gd name="connsiteY3" fmla="*/ 220383 h 838486"/>
                <a:gd name="connsiteX4" fmla="*/ 220383 w 838489"/>
                <a:gd name="connsiteY4" fmla="*/ 0 h 838486"/>
                <a:gd name="connsiteX5" fmla="*/ 618104 w 838489"/>
                <a:gd name="connsiteY5" fmla="*/ 0 h 838486"/>
                <a:gd name="connsiteX6" fmla="*/ 838487 w 838489"/>
                <a:gd name="connsiteY6" fmla="*/ 220383 h 838486"/>
                <a:gd name="connsiteX7" fmla="*/ 838487 w 838489"/>
                <a:gd name="connsiteY7" fmla="*/ 618104 h 838486"/>
                <a:gd name="connsiteX8" fmla="*/ 618104 w 838489"/>
                <a:gd name="connsiteY8" fmla="*/ 838487 h 838486"/>
                <a:gd name="connsiteX9" fmla="*/ 220383 w 838489"/>
                <a:gd name="connsiteY9" fmla="*/ 137165 h 838486"/>
                <a:gd name="connsiteX10" fmla="*/ 137739 w 838489"/>
                <a:gd name="connsiteY10" fmla="*/ 219809 h 838486"/>
                <a:gd name="connsiteX11" fmla="*/ 137739 w 838489"/>
                <a:gd name="connsiteY11" fmla="*/ 617530 h 838486"/>
                <a:gd name="connsiteX12" fmla="*/ 220383 w 838489"/>
                <a:gd name="connsiteY12" fmla="*/ 700174 h 838486"/>
                <a:gd name="connsiteX13" fmla="*/ 618104 w 838489"/>
                <a:gd name="connsiteY13" fmla="*/ 700174 h 838486"/>
                <a:gd name="connsiteX14" fmla="*/ 700748 w 838489"/>
                <a:gd name="connsiteY14" fmla="*/ 617530 h 838486"/>
                <a:gd name="connsiteX15" fmla="*/ 700748 w 838489"/>
                <a:gd name="connsiteY15" fmla="*/ 219809 h 838486"/>
                <a:gd name="connsiteX16" fmla="*/ 618104 w 838489"/>
                <a:gd name="connsiteY16" fmla="*/ 137165 h 838486"/>
                <a:gd name="connsiteX17" fmla="*/ 220383 w 838489"/>
                <a:gd name="connsiteY17" fmla="*/ 137165 h 8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489" h="838486">
                  <a:moveTo>
                    <a:pt x="618104" y="838487"/>
                  </a:moveTo>
                  <a:lnTo>
                    <a:pt x="220383" y="838487"/>
                  </a:lnTo>
                  <a:cubicBezTo>
                    <a:pt x="98713" y="838487"/>
                    <a:pt x="0" y="739774"/>
                    <a:pt x="0" y="618104"/>
                  </a:cubicBezTo>
                  <a:lnTo>
                    <a:pt x="0" y="220383"/>
                  </a:lnTo>
                  <a:cubicBezTo>
                    <a:pt x="0" y="98713"/>
                    <a:pt x="98713" y="0"/>
                    <a:pt x="220383" y="0"/>
                  </a:cubicBezTo>
                  <a:lnTo>
                    <a:pt x="618104" y="0"/>
                  </a:lnTo>
                  <a:cubicBezTo>
                    <a:pt x="739774" y="0"/>
                    <a:pt x="838487" y="98713"/>
                    <a:pt x="838487" y="220383"/>
                  </a:cubicBezTo>
                  <a:lnTo>
                    <a:pt x="838487" y="618104"/>
                  </a:lnTo>
                  <a:cubicBezTo>
                    <a:pt x="839061" y="739200"/>
                    <a:pt x="739774" y="838487"/>
                    <a:pt x="618104" y="838487"/>
                  </a:cubicBezTo>
                  <a:close/>
                  <a:moveTo>
                    <a:pt x="220383" y="137165"/>
                  </a:moveTo>
                  <a:cubicBezTo>
                    <a:pt x="174470" y="137165"/>
                    <a:pt x="137739" y="174470"/>
                    <a:pt x="137739" y="219809"/>
                  </a:cubicBezTo>
                  <a:lnTo>
                    <a:pt x="137739" y="617530"/>
                  </a:lnTo>
                  <a:cubicBezTo>
                    <a:pt x="137739" y="663444"/>
                    <a:pt x="175043" y="700174"/>
                    <a:pt x="220383" y="700174"/>
                  </a:cubicBezTo>
                  <a:lnTo>
                    <a:pt x="618104" y="700174"/>
                  </a:lnTo>
                  <a:cubicBezTo>
                    <a:pt x="664017" y="700174"/>
                    <a:pt x="700748" y="662870"/>
                    <a:pt x="700748" y="617530"/>
                  </a:cubicBezTo>
                  <a:lnTo>
                    <a:pt x="700748" y="219809"/>
                  </a:lnTo>
                  <a:cubicBezTo>
                    <a:pt x="700748" y="173896"/>
                    <a:pt x="663443" y="137165"/>
                    <a:pt x="618104" y="137165"/>
                  </a:cubicBezTo>
                  <a:lnTo>
                    <a:pt x="220383" y="137165"/>
                  </a:ln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F1E89D15-063F-4AA7-8BB1-5470E4794A56}"/>
                </a:ext>
              </a:extLst>
            </p:cNvPr>
            <p:cNvSpPr/>
            <p:nvPr/>
          </p:nvSpPr>
          <p:spPr>
            <a:xfrm>
              <a:off x="6917116" y="601088"/>
              <a:ext cx="2696950" cy="2215160"/>
            </a:xfrm>
            <a:custGeom>
              <a:avLst/>
              <a:gdLst>
                <a:gd name="connsiteX0" fmla="*/ 2673861 w 2696950"/>
                <a:gd name="connsiteY0" fmla="*/ 280500 h 2215160"/>
                <a:gd name="connsiteX1" fmla="*/ 2374278 w 2696950"/>
                <a:gd name="connsiteY1" fmla="*/ 17648 h 2215160"/>
                <a:gd name="connsiteX2" fmla="*/ 2276713 w 2696950"/>
                <a:gd name="connsiteY2" fmla="*/ 23961 h 2215160"/>
                <a:gd name="connsiteX3" fmla="*/ 2098226 w 2696950"/>
                <a:gd name="connsiteY3" fmla="*/ 227126 h 2215160"/>
                <a:gd name="connsiteX4" fmla="*/ 2097078 w 2696950"/>
                <a:gd name="connsiteY4" fmla="*/ 228274 h 2215160"/>
                <a:gd name="connsiteX5" fmla="*/ 807496 w 2696950"/>
                <a:gd name="connsiteY5" fmla="*/ 1699787 h 2215160"/>
                <a:gd name="connsiteX6" fmla="*/ 797165 w 2696950"/>
                <a:gd name="connsiteY6" fmla="*/ 1715282 h 2215160"/>
                <a:gd name="connsiteX7" fmla="*/ 790852 w 2696950"/>
                <a:gd name="connsiteY7" fmla="*/ 1733648 h 2215160"/>
                <a:gd name="connsiteX8" fmla="*/ 731165 w 2696950"/>
                <a:gd name="connsiteY8" fmla="*/ 2077421 h 2215160"/>
                <a:gd name="connsiteX9" fmla="*/ 68870 w 2696950"/>
                <a:gd name="connsiteY9" fmla="*/ 2077421 h 2215160"/>
                <a:gd name="connsiteX10" fmla="*/ 0 w 2696950"/>
                <a:gd name="connsiteY10" fmla="*/ 2146291 h 2215160"/>
                <a:gd name="connsiteX11" fmla="*/ 68870 w 2696950"/>
                <a:gd name="connsiteY11" fmla="*/ 2215161 h 2215160"/>
                <a:gd name="connsiteX12" fmla="*/ 789704 w 2696950"/>
                <a:gd name="connsiteY12" fmla="*/ 2215161 h 2215160"/>
                <a:gd name="connsiteX13" fmla="*/ 834470 w 2696950"/>
                <a:gd name="connsiteY13" fmla="*/ 2198517 h 2215160"/>
                <a:gd name="connsiteX14" fmla="*/ 1175948 w 2696950"/>
                <a:gd name="connsiteY14" fmla="*/ 2075700 h 2215160"/>
                <a:gd name="connsiteX15" fmla="*/ 1181687 w 2696950"/>
                <a:gd name="connsiteY15" fmla="*/ 2073978 h 2215160"/>
                <a:gd name="connsiteX16" fmla="*/ 1197183 w 2696950"/>
                <a:gd name="connsiteY16" fmla="*/ 2065943 h 2215160"/>
                <a:gd name="connsiteX17" fmla="*/ 1209809 w 2696950"/>
                <a:gd name="connsiteY17" fmla="*/ 2055039 h 2215160"/>
                <a:gd name="connsiteX18" fmla="*/ 2500539 w 2696950"/>
                <a:gd name="connsiteY18" fmla="*/ 582378 h 2215160"/>
                <a:gd name="connsiteX19" fmla="*/ 2679600 w 2696950"/>
                <a:gd name="connsiteY19" fmla="*/ 378639 h 2215160"/>
                <a:gd name="connsiteX20" fmla="*/ 2696817 w 2696950"/>
                <a:gd name="connsiteY20" fmla="*/ 329283 h 2215160"/>
                <a:gd name="connsiteX21" fmla="*/ 2673861 w 2696950"/>
                <a:gd name="connsiteY21" fmla="*/ 280500 h 2215160"/>
                <a:gd name="connsiteX22" fmla="*/ 878087 w 2696950"/>
                <a:gd name="connsiteY22" fmla="*/ 2036100 h 2215160"/>
                <a:gd name="connsiteX23" fmla="*/ 905635 w 2696950"/>
                <a:gd name="connsiteY23" fmla="*/ 1878274 h 2215160"/>
                <a:gd name="connsiteX24" fmla="*/ 1025009 w 2696950"/>
                <a:gd name="connsiteY24" fmla="*/ 1983874 h 2215160"/>
                <a:gd name="connsiteX25" fmla="*/ 878087 w 2696950"/>
                <a:gd name="connsiteY25" fmla="*/ 2036100 h 2215160"/>
                <a:gd name="connsiteX26" fmla="*/ 1152417 w 2696950"/>
                <a:gd name="connsiteY26" fmla="*/ 1910987 h 2215160"/>
                <a:gd name="connsiteX27" fmla="*/ 955565 w 2696950"/>
                <a:gd name="connsiteY27" fmla="*/ 1739387 h 2215160"/>
                <a:gd name="connsiteX28" fmla="*/ 2155044 w 2696950"/>
                <a:gd name="connsiteY28" fmla="*/ 370604 h 2215160"/>
                <a:gd name="connsiteX29" fmla="*/ 2351896 w 2696950"/>
                <a:gd name="connsiteY29" fmla="*/ 543352 h 2215160"/>
                <a:gd name="connsiteX30" fmla="*/ 1152417 w 2696950"/>
                <a:gd name="connsiteY30" fmla="*/ 1910987 h 2215160"/>
                <a:gd name="connsiteX31" fmla="*/ 2443148 w 2696950"/>
                <a:gd name="connsiteY31" fmla="*/ 438900 h 2215160"/>
                <a:gd name="connsiteX32" fmla="*/ 2246296 w 2696950"/>
                <a:gd name="connsiteY32" fmla="*/ 267300 h 2215160"/>
                <a:gd name="connsiteX33" fmla="*/ 2334678 w 2696950"/>
                <a:gd name="connsiteY33" fmla="*/ 167439 h 2215160"/>
                <a:gd name="connsiteX34" fmla="*/ 2531530 w 2696950"/>
                <a:gd name="connsiteY34" fmla="*/ 339039 h 2215160"/>
                <a:gd name="connsiteX35" fmla="*/ 2443148 w 2696950"/>
                <a:gd name="connsiteY35" fmla="*/ 438900 h 221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96950" h="2215160">
                  <a:moveTo>
                    <a:pt x="2673861" y="280500"/>
                  </a:moveTo>
                  <a:lnTo>
                    <a:pt x="2374278" y="17648"/>
                  </a:lnTo>
                  <a:cubicBezTo>
                    <a:pt x="2345009" y="-8178"/>
                    <a:pt x="2301965" y="-5309"/>
                    <a:pt x="2276713" y="23961"/>
                  </a:cubicBezTo>
                  <a:lnTo>
                    <a:pt x="2098226" y="227126"/>
                  </a:lnTo>
                  <a:lnTo>
                    <a:pt x="2097078" y="228274"/>
                  </a:lnTo>
                  <a:lnTo>
                    <a:pt x="807496" y="1699787"/>
                  </a:lnTo>
                  <a:cubicBezTo>
                    <a:pt x="804052" y="1704378"/>
                    <a:pt x="800035" y="1710117"/>
                    <a:pt x="797165" y="1715282"/>
                  </a:cubicBezTo>
                  <a:cubicBezTo>
                    <a:pt x="794296" y="1721022"/>
                    <a:pt x="792574" y="1727335"/>
                    <a:pt x="790852" y="1733648"/>
                  </a:cubicBezTo>
                  <a:lnTo>
                    <a:pt x="731165" y="2077421"/>
                  </a:lnTo>
                  <a:lnTo>
                    <a:pt x="68870" y="2077421"/>
                  </a:lnTo>
                  <a:cubicBezTo>
                    <a:pt x="30991" y="2077421"/>
                    <a:pt x="0" y="2107839"/>
                    <a:pt x="0" y="2146291"/>
                  </a:cubicBezTo>
                  <a:cubicBezTo>
                    <a:pt x="0" y="2184169"/>
                    <a:pt x="30991" y="2215161"/>
                    <a:pt x="68870" y="2215161"/>
                  </a:cubicBezTo>
                  <a:lnTo>
                    <a:pt x="789704" y="2215161"/>
                  </a:lnTo>
                  <a:cubicBezTo>
                    <a:pt x="806922" y="2215161"/>
                    <a:pt x="822991" y="2208848"/>
                    <a:pt x="834470" y="2198517"/>
                  </a:cubicBezTo>
                  <a:lnTo>
                    <a:pt x="1175948" y="2075700"/>
                  </a:lnTo>
                  <a:cubicBezTo>
                    <a:pt x="1177670" y="2074552"/>
                    <a:pt x="1179391" y="2074552"/>
                    <a:pt x="1181687" y="2073978"/>
                  </a:cubicBezTo>
                  <a:cubicBezTo>
                    <a:pt x="1187426" y="2072256"/>
                    <a:pt x="1192591" y="2069387"/>
                    <a:pt x="1197183" y="2065943"/>
                  </a:cubicBezTo>
                  <a:cubicBezTo>
                    <a:pt x="1201774" y="2063074"/>
                    <a:pt x="1206365" y="2059630"/>
                    <a:pt x="1209809" y="2055039"/>
                  </a:cubicBezTo>
                  <a:lnTo>
                    <a:pt x="2500539" y="582378"/>
                  </a:lnTo>
                  <a:lnTo>
                    <a:pt x="2679600" y="378639"/>
                  </a:lnTo>
                  <a:cubicBezTo>
                    <a:pt x="2691652" y="364865"/>
                    <a:pt x="2697965" y="346500"/>
                    <a:pt x="2696817" y="329283"/>
                  </a:cubicBezTo>
                  <a:cubicBezTo>
                    <a:pt x="2696817" y="310343"/>
                    <a:pt x="2687635" y="292552"/>
                    <a:pt x="2673861" y="280500"/>
                  </a:cubicBezTo>
                  <a:close/>
                  <a:moveTo>
                    <a:pt x="878087" y="2036100"/>
                  </a:moveTo>
                  <a:lnTo>
                    <a:pt x="905635" y="1878274"/>
                  </a:lnTo>
                  <a:lnTo>
                    <a:pt x="1025009" y="1983874"/>
                  </a:lnTo>
                  <a:lnTo>
                    <a:pt x="878087" y="2036100"/>
                  </a:lnTo>
                  <a:close/>
                  <a:moveTo>
                    <a:pt x="1152417" y="1910987"/>
                  </a:moveTo>
                  <a:lnTo>
                    <a:pt x="955565" y="1739387"/>
                  </a:lnTo>
                  <a:lnTo>
                    <a:pt x="2155044" y="370604"/>
                  </a:lnTo>
                  <a:lnTo>
                    <a:pt x="2351896" y="543352"/>
                  </a:lnTo>
                  <a:lnTo>
                    <a:pt x="1152417" y="1910987"/>
                  </a:lnTo>
                  <a:close/>
                  <a:moveTo>
                    <a:pt x="2443148" y="438900"/>
                  </a:moveTo>
                  <a:lnTo>
                    <a:pt x="2246296" y="267300"/>
                  </a:lnTo>
                  <a:lnTo>
                    <a:pt x="2334678" y="167439"/>
                  </a:lnTo>
                  <a:lnTo>
                    <a:pt x="2531530" y="339039"/>
                  </a:lnTo>
                  <a:lnTo>
                    <a:pt x="2443148" y="438900"/>
                  </a:lnTo>
                  <a:close/>
                </a:path>
              </a:pathLst>
            </a:custGeom>
            <a:grpFill/>
            <a:ln w="57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F704C08-9891-49B1-AED2-A363F951E664}"/>
              </a:ext>
            </a:extLst>
          </p:cNvPr>
          <p:cNvGrpSpPr/>
          <p:nvPr/>
        </p:nvGrpSpPr>
        <p:grpSpPr>
          <a:xfrm>
            <a:off x="660482" y="21708646"/>
            <a:ext cx="10058400" cy="10549007"/>
            <a:chOff x="660482" y="21708646"/>
            <a:chExt cx="10058400" cy="1054900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6036AE-C83F-4AC9-800C-C6574727635F}"/>
                </a:ext>
              </a:extLst>
            </p:cNvPr>
            <p:cNvSpPr/>
            <p:nvPr/>
          </p:nvSpPr>
          <p:spPr>
            <a:xfrm>
              <a:off x="672859" y="22304926"/>
              <a:ext cx="10043127" cy="995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90" name="Rectangle 10">
              <a:extLst>
                <a:ext uri="{FF2B5EF4-FFF2-40B4-BE49-F238E27FC236}">
                  <a16:creationId xmlns:a16="http://schemas.microsoft.com/office/drawing/2014/main" id="{8C463412-CC68-4A0F-AE72-68EF99EB2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82" y="21708646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4D6889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Literature Review</a:t>
              </a:r>
            </a:p>
          </p:txBody>
        </p:sp>
        <p:sp>
          <p:nvSpPr>
            <p:cNvPr id="89" name="TextBox 19">
              <a:extLst>
                <a:ext uri="{FF2B5EF4-FFF2-40B4-BE49-F238E27FC236}">
                  <a16:creationId xmlns:a16="http://schemas.microsoft.com/office/drawing/2014/main" id="{9742DD1E-D7E3-4AB1-8A17-D5B59B6AB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94" y="24079200"/>
              <a:ext cx="6111050" cy="156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r>
                <a:rPr lang="en-US" sz="2400" b="1" dirty="0">
                  <a:solidFill>
                    <a:srgbClr val="C00000"/>
                  </a:solidFill>
                  <a:effectLst/>
                  <a:latin typeface="+mn-lt"/>
                </a:rPr>
                <a:t>Video Summarization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+mn-lt"/>
                </a:rPr>
                <a:t>Goal:</a:t>
              </a:r>
              <a:r>
                <a:rPr lang="en-US" sz="1800" dirty="0">
                  <a:effectLst/>
                  <a:latin typeface="+mn-lt"/>
                </a:rPr>
                <a:t> Given an input video, goal is to select subset of frames to create summary video that optimally captures important information of input video</a:t>
              </a:r>
              <a:r>
                <a:rPr lang="en-US" sz="1800" baseline="30000" dirty="0">
                  <a:effectLst/>
                  <a:latin typeface="+mn-lt"/>
                </a:rPr>
                <a:t>18</a:t>
              </a:r>
              <a:r>
                <a:rPr lang="en-US" sz="1800" dirty="0">
                  <a:effectLst/>
                  <a:latin typeface="+mn-lt"/>
                </a:rPr>
                <a:t> (key frame selection problem</a:t>
              </a:r>
              <a:r>
                <a:rPr lang="en-US" sz="1800" baseline="30000" dirty="0">
                  <a:effectLst/>
                  <a:latin typeface="+mn-lt"/>
                </a:rPr>
                <a:t>19</a:t>
              </a:r>
              <a:r>
                <a:rPr lang="en-US" sz="1800" dirty="0">
                  <a:effectLst/>
                  <a:latin typeface="+mn-lt"/>
                </a:rPr>
                <a:t>) </a:t>
              </a:r>
            </a:p>
          </p:txBody>
        </p:sp>
      </p:grpSp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85800" y="723709"/>
            <a:ext cx="42519600" cy="5075945"/>
          </a:xfrm>
          <a:prstGeom prst="snip2DiagRect">
            <a:avLst/>
          </a:prstGeom>
          <a:solidFill>
            <a:srgbClr val="E64B3C"/>
          </a:solidFill>
          <a:ln w="25400">
            <a:noFill/>
            <a:miter lim="800000"/>
          </a:ln>
          <a:effectLst>
            <a:outerShdw blurRad="520700" sx="102000" sy="102000" algn="ctr" rotWithShape="0">
              <a:prstClr val="black">
                <a:alpha val="45000"/>
              </a:prstClr>
            </a:outerShdw>
          </a:effectLst>
        </p:spPr>
        <p:txBody>
          <a:bodyPr lIns="61170" tIns="30584" rIns="61170" bIns="30584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200" dirty="0">
              <a:solidFill>
                <a:schemeClr val="bg1"/>
              </a:solidFill>
              <a:effectLst/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657600" y="1150965"/>
            <a:ext cx="32004000" cy="29374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/>
              </a:rPr>
              <a:t>Lecture2notes: Summarizing Lecture Videos by Classifying Slides and Analyzing Text</a:t>
            </a:r>
            <a:endParaRPr lang="en-US" b="1" dirty="0">
              <a:solidFill>
                <a:schemeClr val="bg1"/>
              </a:solidFill>
              <a:latin typeface="Quattrocento"/>
            </a:endParaRP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657600" y="4352496"/>
            <a:ext cx="36576000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Hayden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Housen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 </a:t>
            </a:r>
            <a:r>
              <a:rPr lang="en-US" sz="5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•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 haydenhousen.com </a:t>
            </a:r>
            <a:r>
              <a:rPr lang="en-US" sz="5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•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 Pawling High School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6C6976-955A-4FD9-9683-B151CF2F0868}"/>
              </a:ext>
            </a:extLst>
          </p:cNvPr>
          <p:cNvGrpSpPr/>
          <p:nvPr/>
        </p:nvGrpSpPr>
        <p:grpSpPr>
          <a:xfrm>
            <a:off x="11488501" y="6454221"/>
            <a:ext cx="10058401" cy="5995307"/>
            <a:chOff x="11488501" y="6454221"/>
            <a:chExt cx="10058401" cy="599530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F831EE1-8866-4A3E-8CAB-8624A11FF145}"/>
                </a:ext>
              </a:extLst>
            </p:cNvPr>
            <p:cNvSpPr/>
            <p:nvPr/>
          </p:nvSpPr>
          <p:spPr>
            <a:xfrm>
              <a:off x="11488502" y="7086602"/>
              <a:ext cx="10058400" cy="5362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>
                <a:latin typeface="+mj-lt"/>
              </a:endParaRPr>
            </a:p>
          </p:txBody>
        </p:sp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868B6862-5CC5-4906-AC03-EA9661AD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8501" y="6454221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C00000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Gap in Research &amp; Purpose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5F849E-3287-46F1-A325-91E9AA1C6C97}"/>
              </a:ext>
            </a:extLst>
          </p:cNvPr>
          <p:cNvGrpSpPr/>
          <p:nvPr/>
        </p:nvGrpSpPr>
        <p:grpSpPr>
          <a:xfrm>
            <a:off x="33147000" y="29794200"/>
            <a:ext cx="10058400" cy="2463453"/>
            <a:chOff x="33147000" y="27118369"/>
            <a:chExt cx="10058400" cy="246345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5D5CB20-8752-4D75-A601-0EEB3443D27F}"/>
                </a:ext>
              </a:extLst>
            </p:cNvPr>
            <p:cNvSpPr/>
            <p:nvPr/>
          </p:nvSpPr>
          <p:spPr>
            <a:xfrm>
              <a:off x="33147000" y="27671750"/>
              <a:ext cx="10058400" cy="1910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92" name="TextBox 19">
              <a:extLst>
                <a:ext uri="{FF2B5EF4-FFF2-40B4-BE49-F238E27FC236}">
                  <a16:creationId xmlns:a16="http://schemas.microsoft.com/office/drawing/2014/main" id="{B4F3D693-DA0F-454D-94C0-CEAA07C14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7113" y="28041600"/>
              <a:ext cx="9598176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 marL="457200" indent="-457200">
                <a:buFont typeface="+mj-lt"/>
                <a:buAutoNum type="arabicPeriod"/>
              </a:pPr>
              <a:endParaRPr lang="en-US" sz="2400" dirty="0"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3" name="Rectangle 10">
              <a:extLst>
                <a:ext uri="{FF2B5EF4-FFF2-40B4-BE49-F238E27FC236}">
                  <a16:creationId xmlns:a16="http://schemas.microsoft.com/office/drawing/2014/main" id="{5EDC1F28-88BB-4DAD-9112-B4904B4A7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00" y="27118369"/>
              <a:ext cx="10058400" cy="873301"/>
            </a:xfrm>
            <a:prstGeom prst="snipRoundRect">
              <a:avLst>
                <a:gd name="adj1" fmla="val 0"/>
                <a:gd name="adj2" fmla="val 46622"/>
              </a:avLst>
            </a:prstGeom>
            <a:solidFill>
              <a:schemeClr val="bg1">
                <a:lumMod val="50000"/>
              </a:schemeClr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References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0DF82AB-7D44-4792-BEC4-BBEBE083C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766" y="1276265"/>
            <a:ext cx="3970834" cy="39708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2D6411-5CD4-4903-994C-E0D4197889CA}"/>
              </a:ext>
            </a:extLst>
          </p:cNvPr>
          <p:cNvSpPr txBox="1"/>
          <p:nvPr/>
        </p:nvSpPr>
        <p:spPr>
          <a:xfrm>
            <a:off x="37846082" y="586766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/>
                <a:latin typeface="Encode Sans" panose="00000500000000000000" pitchFamily="2" charset="0"/>
              </a:rPr>
              <a:t>Any images not cited are my own. 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C8913D6D-7AB1-494A-9340-D6016134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63" y="9086694"/>
            <a:ext cx="7304455" cy="1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Amount of Data: </a:t>
            </a:r>
            <a:r>
              <a:rPr lang="en-US" sz="1800" b="1" dirty="0">
                <a:effectLst/>
                <a:latin typeface="+mn-lt"/>
              </a:rPr>
              <a:t>Video data </a:t>
            </a:r>
            <a:r>
              <a:rPr lang="en-US" sz="1800" dirty="0">
                <a:effectLst/>
                <a:latin typeface="+mn-lt"/>
              </a:rPr>
              <a:t>accounted for </a:t>
            </a:r>
            <a:r>
              <a:rPr lang="en-US" sz="1800" b="1" dirty="0">
                <a:effectLst/>
                <a:latin typeface="+mn-lt"/>
              </a:rPr>
              <a:t>75 percent of the total internet traffic </a:t>
            </a:r>
            <a:r>
              <a:rPr lang="en-US" sz="1800" dirty="0">
                <a:effectLst/>
                <a:latin typeface="+mn-lt"/>
              </a:rPr>
              <a:t>in 2017.</a:t>
            </a:r>
            <a:r>
              <a:rPr lang="en-US" sz="1800" baseline="30000" dirty="0">
                <a:effectLst/>
                <a:latin typeface="+mn-lt"/>
              </a:rPr>
              <a:t>5</a:t>
            </a:r>
            <a:r>
              <a:rPr lang="en-US" sz="1800" dirty="0">
                <a:effectLst/>
                <a:latin typeface="+mn-lt"/>
              </a:rPr>
              <a:t> This percentage is predicted to </a:t>
            </a:r>
            <a:r>
              <a:rPr lang="en-US" sz="1800" b="1" dirty="0">
                <a:effectLst/>
                <a:latin typeface="+mn-lt"/>
              </a:rPr>
              <a:t>increase to 82% in 2022</a:t>
            </a:r>
            <a:r>
              <a:rPr lang="en-US" sz="1800" dirty="0">
                <a:effectLst/>
                <a:latin typeface="+mn-lt"/>
              </a:rPr>
              <a:t>, making video a vital source of information for computers to use.</a:t>
            </a:r>
            <a:r>
              <a:rPr lang="en-US" sz="1800" baseline="30000" dirty="0">
                <a:effectLst/>
                <a:latin typeface="+mn-lt"/>
              </a:rPr>
              <a:t>5</a:t>
            </a:r>
            <a:r>
              <a:rPr lang="en-US" sz="1800" dirty="0">
                <a:effectLst/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CV Significance:</a:t>
            </a:r>
            <a:r>
              <a:rPr lang="en-US" sz="1800" dirty="0">
                <a:effectLst/>
                <a:latin typeface="+mn-lt"/>
              </a:rPr>
              <a:t> 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15732D83-2EF1-44C3-A7F7-84C0AB7A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80" y="14782800"/>
            <a:ext cx="510610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Artificial Intelligence &amp; Machine Learning (AI &amp; ML)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1705601B-FB25-4106-B8A5-67B27E418250}"/>
              </a:ext>
            </a:extLst>
          </p:cNvPr>
          <p:cNvSpPr/>
          <p:nvPr/>
        </p:nvSpPr>
        <p:spPr bwMode="auto">
          <a:xfrm>
            <a:off x="8209018" y="8033579"/>
            <a:ext cx="2382007" cy="179622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CV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Object </a:t>
            </a:r>
            <a:r>
              <a:rPr lang="fr-FR" sz="1400" dirty="0" err="1">
                <a:solidFill>
                  <a:schemeClr val="bg1"/>
                </a:solidFill>
                <a:effectLst/>
                <a:latin typeface="+mn-lt"/>
              </a:rPr>
              <a:t>detection</a:t>
            </a:r>
            <a:endParaRPr lang="fr-FR" sz="1400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Pose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Action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OCR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prstClr val="white"/>
                </a:solidFill>
                <a:effectLst/>
                <a:latin typeface="Encode Sans"/>
              </a:rPr>
              <a:t>Classification</a:t>
            </a:r>
            <a:endParaRPr lang="fr-FR" sz="1400" u="sng" dirty="0"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8AA3FD-0088-43C3-8931-19D5953AC6F5}"/>
              </a:ext>
            </a:extLst>
          </p:cNvPr>
          <p:cNvCxnSpPr/>
          <p:nvPr/>
        </p:nvCxnSpPr>
        <p:spPr bwMode="auto">
          <a:xfrm>
            <a:off x="6019800" y="14706600"/>
            <a:ext cx="0" cy="59434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alpha val="1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8C8EDF9-97DF-428B-BEA9-E96C7445269F}"/>
              </a:ext>
            </a:extLst>
          </p:cNvPr>
          <p:cNvSpPr/>
          <p:nvPr/>
        </p:nvSpPr>
        <p:spPr bwMode="auto">
          <a:xfrm>
            <a:off x="17338390" y="11574379"/>
            <a:ext cx="4019389" cy="672772"/>
          </a:xfrm>
          <a:prstGeom prst="roundRect">
            <a:avLst>
              <a:gd name="adj" fmla="val 4751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Launch model into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production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though a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user friendly web app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665A0C9-D76C-4EBC-813A-B06AE5693634}"/>
              </a:ext>
            </a:extLst>
          </p:cNvPr>
          <p:cNvGrpSpPr/>
          <p:nvPr/>
        </p:nvGrpSpPr>
        <p:grpSpPr>
          <a:xfrm>
            <a:off x="16528015" y="8154121"/>
            <a:ext cx="665097" cy="676660"/>
            <a:chOff x="4399320" y="1259355"/>
            <a:chExt cx="847507" cy="991424"/>
          </a:xfrm>
        </p:grpSpPr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87705E0A-4063-4365-8AC9-7AC2715F2947}"/>
                </a:ext>
              </a:extLst>
            </p:cNvPr>
            <p:cNvSpPr/>
            <p:nvPr/>
          </p:nvSpPr>
          <p:spPr>
            <a:xfrm>
              <a:off x="4399320" y="1259355"/>
              <a:ext cx="847507" cy="9914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Arrow: Right 4">
              <a:extLst>
                <a:ext uri="{FF2B5EF4-FFF2-40B4-BE49-F238E27FC236}">
                  <a16:creationId xmlns:a16="http://schemas.microsoft.com/office/drawing/2014/main" id="{7DC1D0BE-60DC-40C0-AD50-580F57480B38}"/>
                </a:ext>
              </a:extLst>
            </p:cNvPr>
            <p:cNvSpPr txBox="1"/>
            <p:nvPr/>
          </p:nvSpPr>
          <p:spPr>
            <a:xfrm>
              <a:off x="4399320" y="1457640"/>
              <a:ext cx="593255" cy="59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8AE7BAC-0A05-42C0-AD52-27CC5EBF68F3}"/>
              </a:ext>
            </a:extLst>
          </p:cNvPr>
          <p:cNvSpPr/>
          <p:nvPr/>
        </p:nvSpPr>
        <p:spPr bwMode="auto">
          <a:xfrm>
            <a:off x="12265322" y="11587769"/>
            <a:ext cx="4019389" cy="646857"/>
          </a:xfrm>
          <a:prstGeom prst="roundRect">
            <a:avLst>
              <a:gd name="adj" fmla="val 4751"/>
            </a:avLst>
          </a:prstGeom>
          <a:solidFill>
            <a:srgbClr val="7A0000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Both a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web app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for public use and an API for developers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 not exist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 </a:t>
            </a: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B2EAA33B-65B9-4D8C-ABEE-7A9972AF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6156" y="21945600"/>
            <a:ext cx="9644997" cy="4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Machine Learning Workflow</a:t>
            </a:r>
          </a:p>
        </p:txBody>
      </p:sp>
      <p:sp>
        <p:nvSpPr>
          <p:cNvPr id="169" name="TextBox 19">
            <a:extLst>
              <a:ext uri="{FF2B5EF4-FFF2-40B4-BE49-F238E27FC236}">
                <a16:creationId xmlns:a16="http://schemas.microsoft.com/office/drawing/2014/main" id="{B370FC4C-E552-4E9C-943D-EB2599C81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843" y="28265373"/>
            <a:ext cx="8388671" cy="4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224" name="Diagram 223">
            <a:extLst>
              <a:ext uri="{FF2B5EF4-FFF2-40B4-BE49-F238E27FC236}">
                <a16:creationId xmlns:a16="http://schemas.microsoft.com/office/drawing/2014/main" id="{42E407F0-A015-486D-9F03-194475D1F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345895"/>
              </p:ext>
            </p:extLst>
          </p:nvPr>
        </p:nvGraphicFramePr>
        <p:xfrm>
          <a:off x="1383325" y="10591800"/>
          <a:ext cx="9132275" cy="8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F7BBF25-13D7-4947-B9B5-5773E588D0ED}"/>
              </a:ext>
            </a:extLst>
          </p:cNvPr>
          <p:cNvGrpSpPr/>
          <p:nvPr/>
        </p:nvGrpSpPr>
        <p:grpSpPr>
          <a:xfrm>
            <a:off x="12106397" y="22479903"/>
            <a:ext cx="8568353" cy="3661524"/>
            <a:chOff x="11791620" y="19977225"/>
            <a:chExt cx="8568353" cy="366152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D9D87CA-0794-449F-ACBD-A827067EF67E}"/>
                </a:ext>
              </a:extLst>
            </p:cNvPr>
            <p:cNvCxnSpPr>
              <a:stCxn id="110" idx="3"/>
              <a:endCxn id="107" idx="1"/>
            </p:cNvCxnSpPr>
            <p:nvPr/>
          </p:nvCxnSpPr>
          <p:spPr bwMode="auto">
            <a:xfrm>
              <a:off x="12931466" y="22102435"/>
              <a:ext cx="520127" cy="211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C7855E0-44A9-40BB-842A-132F2AECE060}"/>
                </a:ext>
              </a:extLst>
            </p:cNvPr>
            <p:cNvCxnSpPr>
              <a:stCxn id="110" idx="0"/>
              <a:endCxn id="147" idx="1"/>
            </p:cNvCxnSpPr>
            <p:nvPr/>
          </p:nvCxnSpPr>
          <p:spPr bwMode="auto">
            <a:xfrm rot="5400000" flipH="1" flipV="1">
              <a:off x="12413886" y="20494805"/>
              <a:ext cx="985364" cy="1090050"/>
            </a:xfrm>
            <a:prstGeom prst="bent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DB9BC9-A006-49DF-B1B2-6261519C1B12}"/>
                </a:ext>
              </a:extLst>
            </p:cNvPr>
            <p:cNvSpPr/>
            <p:nvPr/>
          </p:nvSpPr>
          <p:spPr bwMode="auto">
            <a:xfrm>
              <a:off x="15154789" y="20977937"/>
              <a:ext cx="3353567" cy="2248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73F05C8-974D-41D6-BFB9-AC018F102323}"/>
                </a:ext>
              </a:extLst>
            </p:cNvPr>
            <p:cNvSpPr/>
            <p:nvPr/>
          </p:nvSpPr>
          <p:spPr bwMode="auto">
            <a:xfrm>
              <a:off x="15400383" y="21532512"/>
              <a:ext cx="1139846" cy="1139846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Algorithm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D2B69ED-14D5-4D76-AD43-ECB0E106CE25}"/>
                </a:ext>
              </a:extLst>
            </p:cNvPr>
            <p:cNvCxnSpPr>
              <a:endCxn id="100" idx="1"/>
            </p:cNvCxnSpPr>
            <p:nvPr/>
          </p:nvCxnSpPr>
          <p:spPr bwMode="auto">
            <a:xfrm>
              <a:off x="14604710" y="22102435"/>
              <a:ext cx="795673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D4FDFFB-F113-4A3A-A68F-C7978B1C6BFA}"/>
                </a:ext>
              </a:extLst>
            </p:cNvPr>
            <p:cNvSpPr/>
            <p:nvPr/>
          </p:nvSpPr>
          <p:spPr bwMode="auto">
            <a:xfrm>
              <a:off x="13451593" y="21534626"/>
              <a:ext cx="1139846" cy="1139846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Training Dataset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F8C77F1-2062-4070-95D4-EBDF969BCFBD}"/>
                </a:ext>
              </a:extLst>
            </p:cNvPr>
            <p:cNvSpPr/>
            <p:nvPr/>
          </p:nvSpPr>
          <p:spPr bwMode="auto">
            <a:xfrm>
              <a:off x="11791620" y="21532512"/>
              <a:ext cx="1139846" cy="1139846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Data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D832E88-BF46-477B-9C87-2121937A382F}"/>
                </a:ext>
              </a:extLst>
            </p:cNvPr>
            <p:cNvCxnSpPr>
              <a:stCxn id="114" idx="2"/>
              <a:endCxn id="100" idx="2"/>
            </p:cNvCxnSpPr>
            <p:nvPr/>
          </p:nvCxnSpPr>
          <p:spPr bwMode="auto">
            <a:xfrm rot="5400000">
              <a:off x="16809135" y="21821261"/>
              <a:ext cx="12269" cy="1689925"/>
            </a:xfrm>
            <a:prstGeom prst="bentConnector3">
              <a:avLst>
                <a:gd name="adj1" fmla="val 3324199"/>
              </a:avLst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AC10D2C-86F0-4954-A77A-CC488D14010E}"/>
                </a:ext>
              </a:extLst>
            </p:cNvPr>
            <p:cNvCxnSpPr>
              <a:stCxn id="147" idx="3"/>
              <a:endCxn id="114" idx="0"/>
            </p:cNvCxnSpPr>
            <p:nvPr/>
          </p:nvCxnSpPr>
          <p:spPr bwMode="auto">
            <a:xfrm>
              <a:off x="14591439" y="20547148"/>
              <a:ext cx="3068792" cy="973095"/>
            </a:xfrm>
            <a:prstGeom prst="bent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660958C-E5A3-4A89-8506-87C9151AD856}"/>
                </a:ext>
              </a:extLst>
            </p:cNvPr>
            <p:cNvSpPr/>
            <p:nvPr/>
          </p:nvSpPr>
          <p:spPr bwMode="auto">
            <a:xfrm>
              <a:off x="17090308" y="21520243"/>
              <a:ext cx="1139846" cy="1139846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Evaluation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F2FA5C5-4052-45D8-8619-A7CD29835BE7}"/>
                </a:ext>
              </a:extLst>
            </p:cNvPr>
            <p:cNvCxnSpPr>
              <a:stCxn id="63" idx="3"/>
              <a:endCxn id="126" idx="1"/>
            </p:cNvCxnSpPr>
            <p:nvPr/>
          </p:nvCxnSpPr>
          <p:spPr bwMode="auto">
            <a:xfrm>
              <a:off x="18508356" y="22102436"/>
              <a:ext cx="711771" cy="76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6E0848F1-8060-4C75-8DFA-05FACDC88027}"/>
                </a:ext>
              </a:extLst>
            </p:cNvPr>
            <p:cNvCxnSpPr>
              <a:cxnSpLocks/>
              <a:stCxn id="128" idx="0"/>
              <a:endCxn id="126" idx="2"/>
            </p:cNvCxnSpPr>
            <p:nvPr/>
          </p:nvCxnSpPr>
          <p:spPr bwMode="auto">
            <a:xfrm flipV="1">
              <a:off x="19790050" y="22680004"/>
              <a:ext cx="0" cy="39756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AB3DECA1-E083-4B61-A20F-31960C123447}"/>
                </a:ext>
              </a:extLst>
            </p:cNvPr>
            <p:cNvSpPr/>
            <p:nvPr/>
          </p:nvSpPr>
          <p:spPr bwMode="auto">
            <a:xfrm>
              <a:off x="19220127" y="23077568"/>
              <a:ext cx="1139846" cy="561181"/>
            </a:xfrm>
            <a:prstGeom prst="roundRect">
              <a:avLst/>
            </a:prstGeom>
            <a:solidFill>
              <a:srgbClr val="4D688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Production Data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C39F065A-2CCA-40D9-A3EF-C8EB2FBE2DBF}"/>
                </a:ext>
              </a:extLst>
            </p:cNvPr>
            <p:cNvCxnSpPr>
              <a:cxnSpLocks/>
              <a:stCxn id="126" idx="0"/>
              <a:endCxn id="129" idx="2"/>
            </p:cNvCxnSpPr>
            <p:nvPr/>
          </p:nvCxnSpPr>
          <p:spPr bwMode="auto">
            <a:xfrm flipV="1">
              <a:off x="19790050" y="21142594"/>
              <a:ext cx="0" cy="39756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F3F0E03-A318-463C-9185-1E07020E9C5F}"/>
                </a:ext>
              </a:extLst>
            </p:cNvPr>
            <p:cNvSpPr/>
            <p:nvPr/>
          </p:nvSpPr>
          <p:spPr bwMode="auto">
            <a:xfrm>
              <a:off x="19220127" y="21540158"/>
              <a:ext cx="1139846" cy="1139846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Model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E54DF84-8DC6-4D12-A6AC-4D11997CFA48}"/>
                </a:ext>
              </a:extLst>
            </p:cNvPr>
            <p:cNvSpPr/>
            <p:nvPr/>
          </p:nvSpPr>
          <p:spPr bwMode="auto">
            <a:xfrm>
              <a:off x="13451593" y="19977225"/>
              <a:ext cx="1139846" cy="1139846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Testing Dataset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8CB2FAB2-0BCE-4B97-AA99-19DE8C612070}"/>
                </a:ext>
              </a:extLst>
            </p:cNvPr>
            <p:cNvSpPr/>
            <p:nvPr/>
          </p:nvSpPr>
          <p:spPr bwMode="auto">
            <a:xfrm>
              <a:off x="19220127" y="20581413"/>
              <a:ext cx="1139846" cy="561181"/>
            </a:xfrm>
            <a:prstGeom prst="roundRect">
              <a:avLst/>
            </a:prstGeom>
            <a:solidFill>
              <a:srgbClr val="4D688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Prediction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9019594-7ACF-4BB6-A262-3B139337F042}"/>
              </a:ext>
            </a:extLst>
          </p:cNvPr>
          <p:cNvCxnSpPr/>
          <p:nvPr/>
        </p:nvCxnSpPr>
        <p:spPr bwMode="auto">
          <a:xfrm flipH="1" flipV="1">
            <a:off x="19590792" y="32174414"/>
            <a:ext cx="9116615" cy="136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alpha val="1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E98456A2-61C4-4788-982C-C7886D03A2F8}"/>
              </a:ext>
            </a:extLst>
          </p:cNvPr>
          <p:cNvGrpSpPr/>
          <p:nvPr/>
        </p:nvGrpSpPr>
        <p:grpSpPr>
          <a:xfrm>
            <a:off x="6967143" y="22771684"/>
            <a:ext cx="3486647" cy="2700668"/>
            <a:chOff x="13089219" y="19712317"/>
            <a:chExt cx="4902047" cy="3797001"/>
          </a:xfrm>
        </p:grpSpPr>
        <p:pic>
          <p:nvPicPr>
            <p:cNvPr id="457" name="Picture 456">
              <a:extLst>
                <a:ext uri="{FF2B5EF4-FFF2-40B4-BE49-F238E27FC236}">
                  <a16:creationId xmlns:a16="http://schemas.microsoft.com/office/drawing/2014/main" id="{3760B840-1EBF-4875-991A-A22116609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9219" y="19712317"/>
              <a:ext cx="4902047" cy="332101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55C9DC3B-C4B4-4905-8342-F825E55334C6}"/>
                </a:ext>
              </a:extLst>
            </p:cNvPr>
            <p:cNvSpPr txBox="1"/>
            <p:nvPr/>
          </p:nvSpPr>
          <p:spPr>
            <a:xfrm>
              <a:off x="13100105" y="23033328"/>
              <a:ext cx="4880540" cy="47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+mn-lt"/>
                </a:rPr>
                <a:t>Summary of </a:t>
              </a:r>
              <a:r>
                <a:rPr lang="en-US" sz="1600" dirty="0" err="1">
                  <a:solidFill>
                    <a:srgbClr val="4D6889"/>
                  </a:solidFill>
                  <a:effectLst/>
                  <a:latin typeface="+mn-lt"/>
                </a:rPr>
                <a:t>TalkMiner</a:t>
              </a:r>
              <a:r>
                <a:rPr lang="en-US" sz="1600" dirty="0">
                  <a:effectLst/>
                  <a:latin typeface="+mn-lt"/>
                </a:rPr>
                <a:t> </a:t>
              </a:r>
              <a:r>
                <a:rPr lang="en-US" sz="1600" dirty="0">
                  <a:solidFill>
                    <a:srgbClr val="4D6889"/>
                  </a:solidFill>
                  <a:effectLst/>
                  <a:latin typeface="+mn-lt"/>
                </a:rPr>
                <a:t>[23] </a:t>
              </a:r>
            </a:p>
          </p:txBody>
        </p:sp>
      </p:grpSp>
      <p:sp>
        <p:nvSpPr>
          <p:cNvPr id="459" name="TextBox 458">
            <a:extLst>
              <a:ext uri="{FF2B5EF4-FFF2-40B4-BE49-F238E27FC236}">
                <a16:creationId xmlns:a16="http://schemas.microsoft.com/office/drawing/2014/main" id="{F6A0291F-B3E5-4D25-99C5-2BF00A78D0FC}"/>
              </a:ext>
            </a:extLst>
          </p:cNvPr>
          <p:cNvSpPr txBox="1"/>
          <p:nvPr/>
        </p:nvSpPr>
        <p:spPr>
          <a:xfrm>
            <a:off x="904563" y="22839328"/>
            <a:ext cx="6097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+mn-lt"/>
              </a:rPr>
              <a:t>Video Retrieval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“</a:t>
            </a:r>
            <a:r>
              <a:rPr lang="en-US" sz="1800" b="1" dirty="0" err="1">
                <a:solidFill>
                  <a:srgbClr val="4D6889"/>
                </a:solidFill>
                <a:effectLst/>
                <a:latin typeface="+mn-lt"/>
              </a:rPr>
              <a:t>TalkMiner</a:t>
            </a: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: A lecture webcast search engine” 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by Adcock et al.</a:t>
            </a:r>
            <a:r>
              <a:rPr lang="en-US" sz="1800" baseline="30000" dirty="0">
                <a:solidFill>
                  <a:srgbClr val="4D6889"/>
                </a:solidFill>
                <a:effectLst/>
                <a:latin typeface="+mn-lt"/>
              </a:rPr>
              <a:t>23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+mn-lt"/>
              </a:rPr>
              <a:t>– Web scraping and OCR used to index online lecture videos.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60" name="TextBox 19">
            <a:extLst>
              <a:ext uri="{FF2B5EF4-FFF2-40B4-BE49-F238E27FC236}">
                <a16:creationId xmlns:a16="http://schemas.microsoft.com/office/drawing/2014/main" id="{D1C8E0A3-915C-4E78-91B4-2F0C795DC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80" y="25527000"/>
            <a:ext cx="9690243" cy="29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Solutions:</a:t>
            </a:r>
            <a:r>
              <a:rPr lang="en-US" sz="1800" dirty="0">
                <a:effectLst/>
                <a:latin typeface="+mn-lt"/>
              </a:rPr>
              <a:t> LSTM and Fully Convolutional Sequence Networks</a:t>
            </a:r>
            <a:r>
              <a:rPr lang="en-US" sz="1800" baseline="30000" dirty="0">
                <a:effectLst/>
                <a:latin typeface="+mn-lt"/>
              </a:rPr>
              <a:t>18,20</a:t>
            </a:r>
            <a:endParaRPr lang="en-US" sz="1800" b="1" dirty="0">
              <a:solidFill>
                <a:srgbClr val="4D6889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“Robust handwriting extraction and lecture video summarization” 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by Lee et al.</a:t>
            </a:r>
            <a:r>
              <a:rPr lang="en-US" sz="1800" baseline="30000" dirty="0">
                <a:solidFill>
                  <a:srgbClr val="4D6889"/>
                </a:solidFill>
                <a:effectLst/>
                <a:latin typeface="+mn-lt"/>
              </a:rPr>
              <a:t>21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+mn-lt"/>
              </a:rPr>
              <a:t>– Extract </a:t>
            </a:r>
            <a:r>
              <a:rPr lang="en-US" sz="1800" b="1" dirty="0">
                <a:effectLst/>
                <a:latin typeface="+mn-lt"/>
              </a:rPr>
              <a:t>handwriting</a:t>
            </a:r>
            <a:r>
              <a:rPr lang="en-US" sz="1800" dirty="0">
                <a:effectLst/>
                <a:latin typeface="+mn-lt"/>
              </a:rPr>
              <a:t> &amp; summarize using </a:t>
            </a:r>
            <a:r>
              <a:rPr lang="en-US" sz="1800" b="1" dirty="0">
                <a:effectLst/>
                <a:latin typeface="+mn-lt"/>
              </a:rPr>
              <a:t>HELVS method</a:t>
            </a:r>
            <a:r>
              <a:rPr lang="en-US" sz="1800" dirty="0">
                <a:effectLst/>
                <a:latin typeface="+mn-lt"/>
              </a:rPr>
              <a:t>. Requires two cameras.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“Automatic Summarization of Lecture Slides for Enhanced Student Preview” 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by Shimada et al.</a:t>
            </a:r>
            <a:r>
              <a:rPr lang="en-US" sz="1800" baseline="30000" dirty="0">
                <a:solidFill>
                  <a:srgbClr val="4D6889"/>
                </a:solidFill>
                <a:effectLst/>
                <a:latin typeface="+mn-lt"/>
              </a:rPr>
              <a:t>22</a:t>
            </a:r>
            <a:r>
              <a:rPr lang="en-US" sz="1800" dirty="0">
                <a:effectLst/>
                <a:latin typeface="+mn-lt"/>
              </a:rPr>
              <a:t> – Generates summarized set of lecture slides. Found that the summarized slides </a:t>
            </a:r>
            <a:r>
              <a:rPr lang="en-US" sz="1800" b="1" dirty="0">
                <a:effectLst/>
                <a:latin typeface="+mn-lt"/>
              </a:rPr>
              <a:t>reduced amount of previewing time required </a:t>
            </a:r>
            <a:r>
              <a:rPr lang="en-US" sz="1800" dirty="0">
                <a:effectLst/>
                <a:latin typeface="+mn-lt"/>
              </a:rPr>
              <a:t>with </a:t>
            </a:r>
            <a:r>
              <a:rPr lang="en-US" sz="1800" b="1" dirty="0">
                <a:effectLst/>
                <a:latin typeface="+mn-lt"/>
              </a:rPr>
              <a:t>no effect on test scores</a:t>
            </a:r>
          </a:p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Highlight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“Automatic Curation of Sports Highlights using Multimodal Excitement Features”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by </a:t>
            </a:r>
            <a:r>
              <a:rPr lang="en-US" sz="1800" dirty="0" err="1">
                <a:solidFill>
                  <a:srgbClr val="4D6889"/>
                </a:solidFill>
                <a:effectLst/>
                <a:latin typeface="+mn-lt"/>
              </a:rPr>
              <a:t>Merler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et al.</a:t>
            </a:r>
            <a:r>
              <a:rPr lang="en-US" sz="1800" baseline="30000" dirty="0">
                <a:solidFill>
                  <a:srgbClr val="4D6889"/>
                </a:solidFill>
                <a:effectLst/>
                <a:latin typeface="+mn-lt"/>
              </a:rPr>
              <a:t>25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+mn-lt"/>
              </a:rPr>
              <a:t>– Sports highlights used by 2017 Masters 2017 Wimbledon, and US Open. Combines player reaction, spectators, and commentator though visual and auditory info.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7566254-D39C-4D06-BE46-637D7EDB9D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8334" y="28503243"/>
            <a:ext cx="3117976" cy="1806390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1" name="TextBox 19">
            <a:extLst>
              <a:ext uri="{FF2B5EF4-FFF2-40B4-BE49-F238E27FC236}">
                <a16:creationId xmlns:a16="http://schemas.microsoft.com/office/drawing/2014/main" id="{66239266-00EA-4853-A479-F89BE9F1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93" y="28357072"/>
            <a:ext cx="6545171" cy="221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OCR Super-Resolution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“Enhancing OCR Accuracy with Super Resolution” 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by Lat et al.</a:t>
            </a:r>
            <a:r>
              <a:rPr lang="en-US" sz="1800" baseline="30000" dirty="0">
                <a:solidFill>
                  <a:srgbClr val="4D6889"/>
                </a:solidFill>
                <a:effectLst/>
                <a:latin typeface="+mn-lt"/>
              </a:rPr>
              <a:t>26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+mn-lt"/>
              </a:rPr>
              <a:t>– 21% improvement in accuracy using a GAN framework</a:t>
            </a:r>
          </a:p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End-To-End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“Content Based Lecture Video Retrieval Using Speech and Video Text Information” 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by Yang et al.</a:t>
            </a:r>
            <a:r>
              <a:rPr lang="en-US" sz="1800" baseline="30000" dirty="0">
                <a:solidFill>
                  <a:srgbClr val="4D6889"/>
                </a:solidFill>
                <a:effectLst/>
                <a:latin typeface="+mn-lt"/>
              </a:rPr>
              <a:t>27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+mn-lt"/>
              </a:rPr>
              <a:t>– automated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4425A12-0060-4363-AE4D-DD77130FD7F8}"/>
              </a:ext>
            </a:extLst>
          </p:cNvPr>
          <p:cNvSpPr txBox="1"/>
          <p:nvPr/>
        </p:nvSpPr>
        <p:spPr>
          <a:xfrm>
            <a:off x="1219200" y="30444248"/>
            <a:ext cx="9259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+mn-lt"/>
              </a:rPr>
              <a:t>video indexing and video search in large lecture video archives. Apply automatic video segmentation &amp; key-frame detection then extract textual metadata using OCR and ASR. Keyword extraction is then used.</a:t>
            </a:r>
            <a:endParaRPr lang="en-US" sz="1800" dirty="0">
              <a:latin typeface="+mn-lt"/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ED2D767-C1EA-4B98-AD8E-21761342E913}"/>
              </a:ext>
            </a:extLst>
          </p:cNvPr>
          <p:cNvSpPr/>
          <p:nvPr/>
        </p:nvSpPr>
        <p:spPr>
          <a:xfrm>
            <a:off x="33144541" y="6454220"/>
            <a:ext cx="10058400" cy="47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472" name="TextBox 19">
            <a:extLst>
              <a:ext uri="{FF2B5EF4-FFF2-40B4-BE49-F238E27FC236}">
                <a16:creationId xmlns:a16="http://schemas.microsoft.com/office/drawing/2014/main" id="{CE915CB4-6354-4CE5-AEC8-F7A1494F2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8475" y="6552526"/>
            <a:ext cx="9598176" cy="4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+mn-lt"/>
                <a:cs typeface="Arial" panose="020B0604020202020204" pitchFamily="34" charset="0"/>
              </a:rPr>
              <a:t>TransformerExtSum</a:t>
            </a:r>
            <a:r>
              <a:rPr lang="en-US" sz="2400" b="1" dirty="0">
                <a:solidFill>
                  <a:schemeClr val="accent1"/>
                </a:solidFill>
                <a:effectLst/>
                <a:latin typeface="+mn-lt"/>
                <a:cs typeface="Arial" panose="020B0604020202020204" pitchFamily="34" charset="0"/>
              </a:rPr>
              <a:t> Partial Results</a:t>
            </a:r>
            <a:endParaRPr lang="en-US" sz="1800" b="1" dirty="0">
              <a:solidFill>
                <a:srgbClr val="4D6889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9BEE9-EF31-430A-ADC7-4BDA33DBE451}"/>
              </a:ext>
            </a:extLst>
          </p:cNvPr>
          <p:cNvGrpSpPr/>
          <p:nvPr/>
        </p:nvGrpSpPr>
        <p:grpSpPr>
          <a:xfrm>
            <a:off x="33144541" y="15240000"/>
            <a:ext cx="10058400" cy="11190202"/>
            <a:chOff x="33144541" y="16817421"/>
            <a:chExt cx="10058400" cy="1119020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BFD724-D51D-4DD6-A93A-40ABEA405C90}"/>
                </a:ext>
              </a:extLst>
            </p:cNvPr>
            <p:cNvSpPr/>
            <p:nvPr/>
          </p:nvSpPr>
          <p:spPr>
            <a:xfrm>
              <a:off x="33144541" y="17415344"/>
              <a:ext cx="10058400" cy="10592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>
                <a:latin typeface="+mj-lt"/>
              </a:endParaRPr>
            </a:p>
          </p:txBody>
        </p:sp>
        <p:sp>
          <p:nvSpPr>
            <p:cNvPr id="86" name="TextBox 19">
              <a:extLst>
                <a:ext uri="{FF2B5EF4-FFF2-40B4-BE49-F238E27FC236}">
                  <a16:creationId xmlns:a16="http://schemas.microsoft.com/office/drawing/2014/main" id="{43D130FF-027B-433C-BF4F-A381B032C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4654" y="17956700"/>
              <a:ext cx="9598176" cy="77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rgbClr val="C00000"/>
                  </a:solidFill>
                  <a:effectLst/>
                  <a:latin typeface="+mn-lt"/>
                  <a:cs typeface="Arial" panose="020B0604020202020204" pitchFamily="34" charset="0"/>
                </a:rPr>
                <a:t>Summary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4D6889"/>
                  </a:solidFill>
                  <a:effectLst/>
                  <a:latin typeface="+mn-lt"/>
                  <a:cs typeface="Arial" panose="020B0604020202020204" pitchFamily="34" charset="0"/>
                </a:rPr>
                <a:t>Contribution: 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This research’s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contribution</a:t>
              </a:r>
              <a:r>
                <a:rPr lang="en-US" sz="1800" dirty="0">
                  <a:effectLst/>
                  <a:latin typeface="+mn-lt"/>
                  <a:cs typeface="Arial" panose="020B0604020202020204" pitchFamily="34" charset="0"/>
                </a:rPr>
                <a:t> is </a:t>
              </a:r>
              <a:r>
                <a:rPr lang="en-US" sz="1800" b="1" dirty="0">
                  <a:effectLst/>
                  <a:latin typeface="+mn-lt"/>
                  <a:cs typeface="Arial" panose="020B0604020202020204" pitchFamily="34" charset="0"/>
                </a:rPr>
                <a:t>five-fold</a:t>
              </a:r>
            </a:p>
          </p:txBody>
        </p:sp>
        <p:sp>
          <p:nvSpPr>
            <p:cNvPr id="87" name="Rectangle 10">
              <a:extLst>
                <a:ext uri="{FF2B5EF4-FFF2-40B4-BE49-F238E27FC236}">
                  <a16:creationId xmlns:a16="http://schemas.microsoft.com/office/drawing/2014/main" id="{0BE282AE-183A-4D49-B152-23A5A101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4541" y="16817421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C00000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Conclusion &amp; Future Focus</a:t>
              </a:r>
            </a:p>
          </p:txBody>
        </p:sp>
      </p:grpSp>
      <p:sp>
        <p:nvSpPr>
          <p:cNvPr id="493" name="TextBox 19">
            <a:extLst>
              <a:ext uri="{FF2B5EF4-FFF2-40B4-BE49-F238E27FC236}">
                <a16:creationId xmlns:a16="http://schemas.microsoft.com/office/drawing/2014/main" id="{772D59D0-FB27-4C4B-AA02-9FE45559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9305" y="18918192"/>
            <a:ext cx="9598176" cy="13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Multimodal Approach</a:t>
            </a:r>
            <a:endParaRPr lang="en-US" sz="1800" b="1" dirty="0">
              <a:solidFill>
                <a:srgbClr val="4D688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Audio: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Transcribed using Speech-to-Text.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Video: 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Key frames selected, perspective cropping, clustering, text recognition.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Both: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 Combine audio and video components, then summarize, then design notes.</a:t>
            </a:r>
          </a:p>
        </p:txBody>
      </p: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6E20EFCC-77C3-4D44-8A39-7DDCC1927D0D}"/>
              </a:ext>
            </a:extLst>
          </p:cNvPr>
          <p:cNvGrpSpPr/>
          <p:nvPr/>
        </p:nvGrpSpPr>
        <p:grpSpPr>
          <a:xfrm>
            <a:off x="33134877" y="30677606"/>
            <a:ext cx="10045205" cy="2708412"/>
            <a:chOff x="33134877" y="27835912"/>
            <a:chExt cx="10045205" cy="2708412"/>
          </a:xfrm>
        </p:grpSpPr>
        <p:sp>
          <p:nvSpPr>
            <p:cNvPr id="494" name="TextBox 19">
              <a:extLst>
                <a:ext uri="{FF2B5EF4-FFF2-40B4-BE49-F238E27FC236}">
                  <a16:creationId xmlns:a16="http://schemas.microsoft.com/office/drawing/2014/main" id="{B51CC4C9-A564-46A8-AED8-7BA44AAE1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4877" y="27835912"/>
              <a:ext cx="5325672" cy="147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Ballard, D. H., &amp; Brown, C. M. (1982). Computer Vision. Englewood Cliffs, NJ: Prentice-Hall.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Huang T. S. (1996). Computer Vision: Evolution and Promise. CERN School of Computing, Geneva: 21–25. Retrieved from https://cds.cern.ch/record/400313/files/p21.pdf 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Papert</a:t>
              </a:r>
              <a:r>
                <a:rPr lang="en-US" sz="500" dirty="0">
                  <a:effectLst/>
                  <a:latin typeface="+mn-lt"/>
                </a:rPr>
                <a:t>, Seymour. (1966). The Summer Vision Project.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Szeliski</a:t>
              </a:r>
              <a:r>
                <a:rPr lang="en-US" sz="500" dirty="0">
                  <a:effectLst/>
                  <a:latin typeface="+mn-lt"/>
                </a:rPr>
                <a:t>, R. (2011). Computer vision: Algorithms and applications. London: Springer.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“Cisco Visual Networking Index: Forecast and Trends, 2017–2022 White Paper.” VNI Global Fixed and Mobile Internet Traffic Forecasts. Cisco, 27 February 2019, https://www.cisco.com/c/en/us/solutions/collateral/service-provider/visual-networking-index-vni/white-paper-c11-741490.html 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Artificial intelligence. (n.d.). In Collins Dictionary. Retrieved May 11, 2019, from https://www.collinsdictionary.com/dictionary/english/artificial-intelligence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Artificial intelligence. (n.d.). In Merriam Webster. Retrieved May 11, 2019, from https://www.merriam-webster.com/dictionary/artificial intelligence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Copeland, B. J. (2019, May 9). Artificial intelligence. Retrieved May 11, 2019, from https://www.britannica.com/technology/artificial-intelligence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Machine learning. (n.d.). In Collins Dictionary. Retrieved May 11, 2019, from https://www.collinsdictionary.com/dictionary/english/machine-learning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Machine learning. (n.d.). In Merriam Webster. Retrieved May 11, 2019, from https://www.merriam-webster.com/dictionary/machine learning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Hosch</a:t>
              </a:r>
              <a:r>
                <a:rPr lang="en-US" sz="500" dirty="0">
                  <a:effectLst/>
                  <a:latin typeface="+mn-lt"/>
                </a:rPr>
                <a:t>, W. L. (2016, September 01). Machine learning. Retrieved May 11, 2019, from https://www.britannica.com/technology/machine-learning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>
                  <a:effectLst/>
                  <a:latin typeface="+mn-lt"/>
                </a:rPr>
                <a:t>Neural network. (n.d.). In Collins Dictionary. Retrieved May 11, 2019, from https://www.collinsdictionary.com/dictionary/english/neural-network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Zwass</a:t>
              </a:r>
              <a:r>
                <a:rPr lang="en-US" sz="500" dirty="0">
                  <a:effectLst/>
                  <a:latin typeface="+mn-lt"/>
                </a:rPr>
                <a:t>, V. (2018, July 27). Neural network. Retrieved May 11, 2019, from https://www.britannica.com/technology/neural-network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Krizhevsky</a:t>
              </a:r>
              <a:r>
                <a:rPr lang="en-US" sz="500" dirty="0">
                  <a:effectLst/>
                  <a:latin typeface="+mn-lt"/>
                </a:rPr>
                <a:t>, A., </a:t>
              </a:r>
              <a:r>
                <a:rPr lang="en-US" sz="500" dirty="0" err="1">
                  <a:effectLst/>
                  <a:latin typeface="+mn-lt"/>
                </a:rPr>
                <a:t>Sutskever</a:t>
              </a:r>
              <a:r>
                <a:rPr lang="en-US" sz="500" dirty="0">
                  <a:effectLst/>
                  <a:latin typeface="+mn-lt"/>
                </a:rPr>
                <a:t>, I., &amp; Hinton, G. E. (2012). ImageNet classification with deep convolutional neural networks. Communications of the ACM, 60(6), 84-90. doi:10.1145/3065386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Cleeremans</a:t>
              </a:r>
              <a:r>
                <a:rPr lang="en-US" sz="500" dirty="0">
                  <a:effectLst/>
                  <a:latin typeface="+mn-lt"/>
                </a:rPr>
                <a:t>, A., </a:t>
              </a:r>
              <a:r>
                <a:rPr lang="en-US" sz="500" dirty="0" err="1">
                  <a:effectLst/>
                  <a:latin typeface="+mn-lt"/>
                </a:rPr>
                <a:t>Servan</a:t>
              </a:r>
              <a:r>
                <a:rPr lang="en-US" sz="500" dirty="0">
                  <a:effectLst/>
                  <a:latin typeface="+mn-lt"/>
                </a:rPr>
                <a:t>-Schreiber, D., &amp; McClelland, J. L. (1989). Finite State Automata and Simple Recurrent Networks. Neural Computation, 1(3), 372-381. doi:neco.1989.1.3.372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Pearlmutter</a:t>
              </a:r>
              <a:r>
                <a:rPr lang="en-US" sz="500" dirty="0">
                  <a:effectLst/>
                  <a:latin typeface="+mn-lt"/>
                </a:rPr>
                <a:t>, B. A. (1989). Learning State Space Trajectories in Recurrent Neural Networks. Neural Computation, 1(2), 263-269. doi:neco.1989.1.2.263</a:t>
              </a:r>
            </a:p>
            <a:p>
              <a:pPr marL="91440" indent="-91440">
                <a:buFont typeface="+mj-lt"/>
                <a:buAutoNum type="arabicPeriod"/>
              </a:pPr>
              <a:r>
                <a:rPr lang="en-US" sz="500" dirty="0" err="1">
                  <a:effectLst/>
                  <a:latin typeface="+mn-lt"/>
                </a:rPr>
                <a:t>Hochreiter</a:t>
              </a:r>
              <a:r>
                <a:rPr lang="en-US" sz="500" dirty="0">
                  <a:effectLst/>
                  <a:latin typeface="+mn-lt"/>
                </a:rPr>
                <a:t>, S., &amp; </a:t>
              </a:r>
              <a:r>
                <a:rPr lang="en-US" sz="500" dirty="0" err="1">
                  <a:effectLst/>
                  <a:latin typeface="+mn-lt"/>
                </a:rPr>
                <a:t>Schmidhuber</a:t>
              </a:r>
              <a:r>
                <a:rPr lang="en-US" sz="500" dirty="0">
                  <a:effectLst/>
                  <a:latin typeface="+mn-lt"/>
                </a:rPr>
                <a:t>, J. (1997). Long Short-Term Memory. Neural Computation, 9(8), 1735-1780. Doi:neco.1997.9.8.1735</a:t>
              </a:r>
            </a:p>
          </p:txBody>
        </p:sp>
        <p:sp>
          <p:nvSpPr>
            <p:cNvPr id="495" name="TextBox 19">
              <a:extLst>
                <a:ext uri="{FF2B5EF4-FFF2-40B4-BE49-F238E27FC236}">
                  <a16:creationId xmlns:a16="http://schemas.microsoft.com/office/drawing/2014/main" id="{68C1070D-B22D-43D8-ABF9-A70C761A6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3707" y="27835912"/>
              <a:ext cx="4826375" cy="270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 marL="91440" indent="-91440">
                <a:buFont typeface="+mj-lt"/>
                <a:buAutoNum type="arabicPeriod" startAt="18"/>
              </a:pPr>
              <a:r>
                <a:rPr lang="en-US" sz="500" dirty="0" err="1">
                  <a:effectLst/>
                  <a:latin typeface="+mn-lt"/>
                </a:rPr>
                <a:t>Rochan</a:t>
              </a:r>
              <a:r>
                <a:rPr lang="en-US" sz="500" dirty="0">
                  <a:effectLst/>
                  <a:latin typeface="+mn-lt"/>
                </a:rPr>
                <a:t>, M., Ye, L., &amp; Wang, Y. (2018). Video Summarization Using Fully Convolutional Sequence Networks. Computer Vision – ECCV 2018 Lecture Notes in Computer Science, 358-374. doi:10.1007/978-3-030-01258-8_22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 err="1">
                  <a:effectLst/>
                  <a:latin typeface="+mn-lt"/>
                </a:rPr>
                <a:t>Mahasseni</a:t>
              </a:r>
              <a:r>
                <a:rPr lang="en-US" sz="500" dirty="0">
                  <a:effectLst/>
                  <a:latin typeface="+mn-lt"/>
                </a:rPr>
                <a:t>, B., Lam, M., &amp; </a:t>
              </a:r>
              <a:r>
                <a:rPr lang="en-US" sz="500" dirty="0" err="1">
                  <a:effectLst/>
                  <a:latin typeface="+mn-lt"/>
                </a:rPr>
                <a:t>Todorovic</a:t>
              </a:r>
              <a:r>
                <a:rPr lang="en-US" sz="500" dirty="0">
                  <a:effectLst/>
                  <a:latin typeface="+mn-lt"/>
                </a:rPr>
                <a:t>, S. (2017). Unsupervised Video Summarization with Adversarial LSTM Networks. 2017 IEEE Conference on Computer Vision and Pattern Recognition (CVPR). doi:10.1109/cvpr.2017.318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Zhang, K., Chao, W., Sha, F., &amp; </a:t>
              </a:r>
              <a:r>
                <a:rPr lang="en-US" sz="500" dirty="0" err="1">
                  <a:effectLst/>
                  <a:latin typeface="+mn-lt"/>
                </a:rPr>
                <a:t>Grauman</a:t>
              </a:r>
              <a:r>
                <a:rPr lang="en-US" sz="500" dirty="0">
                  <a:effectLst/>
                  <a:latin typeface="+mn-lt"/>
                </a:rPr>
                <a:t>, K. (2016). Video Summarization with Long Short-Term Memory. Computer Vision – ECCV 2016 Lecture Notes in Computer Science, 766-782. doi:10.1007/978-3-319-46478-7_47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Lee, G. C., Yeh, F. H., Chen, Y. J., &amp; Chang, T. K. (2014). Robust handwriting extraction and lecture video summarization. Multimedia Tools and Applications, 76(5), 7067-7085. doi:10.1007/s11042-016-3353-y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Shimada, A., Okubo, F., Yin, C., &amp; Ogata, H. (2017). Automatic Summarization of Lecture Slides for Enhanced Student Preview Technical Report and User Study. IEEE Transactions on Learning Technologies, 11(2), 165-178. doi:10.1109/tlt.2017.2682086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Adcock, J., Cooper, M., </a:t>
              </a:r>
              <a:r>
                <a:rPr lang="en-US" sz="500" dirty="0" err="1">
                  <a:effectLst/>
                  <a:latin typeface="+mn-lt"/>
                </a:rPr>
                <a:t>Denoue</a:t>
              </a:r>
              <a:r>
                <a:rPr lang="en-US" sz="500" dirty="0">
                  <a:effectLst/>
                  <a:latin typeface="+mn-lt"/>
                </a:rPr>
                <a:t>, L., </a:t>
              </a:r>
              <a:r>
                <a:rPr lang="en-US" sz="500" dirty="0" err="1">
                  <a:effectLst/>
                  <a:latin typeface="+mn-lt"/>
                </a:rPr>
                <a:t>Pirsiavash</a:t>
              </a:r>
              <a:r>
                <a:rPr lang="en-US" sz="500" dirty="0">
                  <a:effectLst/>
                  <a:latin typeface="+mn-lt"/>
                </a:rPr>
                <a:t>, H., &amp; Rowe, L. A. (2010). </a:t>
              </a:r>
              <a:r>
                <a:rPr lang="en-US" sz="500" dirty="0" err="1">
                  <a:effectLst/>
                  <a:latin typeface="+mn-lt"/>
                </a:rPr>
                <a:t>TalkMiner</a:t>
              </a:r>
              <a:r>
                <a:rPr lang="en-US" sz="500" dirty="0">
                  <a:effectLst/>
                  <a:latin typeface="+mn-lt"/>
                </a:rPr>
                <a:t>. MM'10 - Proceedings of the ACM Multimedia 2010 International Conference, 241-250. doi:10.1145/1873951.1873986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Yang, H., Siebert, M., </a:t>
              </a:r>
              <a:r>
                <a:rPr lang="en-US" sz="500" dirty="0" err="1">
                  <a:effectLst/>
                  <a:latin typeface="+mn-lt"/>
                </a:rPr>
                <a:t>Luhne</a:t>
              </a:r>
              <a:r>
                <a:rPr lang="en-US" sz="500" dirty="0">
                  <a:effectLst/>
                  <a:latin typeface="+mn-lt"/>
                </a:rPr>
                <a:t>, P., Sack, H., &amp; </a:t>
              </a:r>
              <a:r>
                <a:rPr lang="en-US" sz="500" dirty="0" err="1">
                  <a:effectLst/>
                  <a:latin typeface="+mn-lt"/>
                </a:rPr>
                <a:t>Meinel</a:t>
              </a:r>
              <a:r>
                <a:rPr lang="en-US" sz="500" dirty="0">
                  <a:effectLst/>
                  <a:latin typeface="+mn-lt"/>
                </a:rPr>
                <a:t>, C. (2012). Lecture Video Indexing and Analysis Using Video OCR Technology. Journal of Multimedia Processing and Technologies, 2(4), 176-196. doi:10.1109/sitis.2011.20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 err="1">
                  <a:effectLst/>
                  <a:latin typeface="+mn-lt"/>
                </a:rPr>
                <a:t>Merler</a:t>
              </a:r>
              <a:r>
                <a:rPr lang="en-US" sz="500" dirty="0">
                  <a:effectLst/>
                  <a:latin typeface="+mn-lt"/>
                </a:rPr>
                <a:t>, M., Mac, K. C., Joshi, D., Nguyen, Q., Hammer, S., Kent, J., . . . </a:t>
              </a:r>
              <a:r>
                <a:rPr lang="en-US" sz="500" dirty="0" err="1">
                  <a:effectLst/>
                  <a:latin typeface="+mn-lt"/>
                </a:rPr>
                <a:t>Feris</a:t>
              </a:r>
              <a:r>
                <a:rPr lang="en-US" sz="500" dirty="0">
                  <a:effectLst/>
                  <a:latin typeface="+mn-lt"/>
                </a:rPr>
                <a:t>, R. S. (2018). Automatic Curation of Sports Highlights Using Multimodal Excitement Features. IEEE Transactions on Multimedia, 21(5), 1147-1160. doi:10.1109/tmm.2018.2876046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Lat, A., &amp; Jawahar, C. V. (2018). Enhancing OCR Accuracy with Super Resolution. 2018 24th International Conference on Pattern Recognition (ICPR). doi:10.1109/icpr.2018.8545609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Yang, H., &amp; </a:t>
              </a:r>
              <a:r>
                <a:rPr lang="en-US" sz="500" dirty="0" err="1">
                  <a:effectLst/>
                  <a:latin typeface="+mn-lt"/>
                </a:rPr>
                <a:t>Meinel</a:t>
              </a:r>
              <a:r>
                <a:rPr lang="en-US" sz="500" dirty="0">
                  <a:effectLst/>
                  <a:latin typeface="+mn-lt"/>
                </a:rPr>
                <a:t>, C. (2014). Content Based Lecture Video Retrieval Using Speech and Video Text Information. IEEE Transactions on Learning Technologies, 7(2), 142-154. doi:10.1109/tlt.2014.2307305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 err="1">
                  <a:effectLst/>
                  <a:latin typeface="+mn-lt"/>
                </a:rPr>
                <a:t>Yse</a:t>
              </a:r>
              <a:r>
                <a:rPr lang="en-US" sz="500" dirty="0">
                  <a:effectLst/>
                  <a:latin typeface="+mn-lt"/>
                </a:rPr>
                <a:t>, D. L. (2019, April 30). Your Guide to Natural Language Processing (NLP). Retrieved June 15, 2020, from https://towardsdatascience.com/your-guide-to-natural-language-processing-nlp-48ea2511f6e1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 err="1">
                  <a:effectLst/>
                  <a:latin typeface="+mn-lt"/>
                </a:rPr>
                <a:t>Garbade</a:t>
              </a:r>
              <a:r>
                <a:rPr lang="en-US" sz="500" dirty="0">
                  <a:effectLst/>
                  <a:latin typeface="+mn-lt"/>
                </a:rPr>
                <a:t>, M. J. (2018, October 15). A Simple Introduction to Natural Language Processing. Retrieved June 15, 2020, from https://becominghuman.ai/a-simple-introduction-to-natural-language-processing-ea66a1747b32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Pauline A. Nye, Terence J. Crooks, Melanie Powley, and Gail Tripp. Student note-taking related to university examination performance. Higher Education, 13(1):85–97, February 1984. ISSN 0018-1560, 1573-174X. </a:t>
              </a:r>
              <a:r>
                <a:rPr lang="en-US" sz="500" dirty="0" err="1">
                  <a:effectLst/>
                  <a:latin typeface="+mn-lt"/>
                </a:rPr>
                <a:t>doi</a:t>
              </a:r>
              <a:r>
                <a:rPr lang="en-US" sz="500" dirty="0">
                  <a:effectLst/>
                  <a:latin typeface="+mn-lt"/>
                </a:rPr>
                <a:t>: 10.1007/BF00136532. URL http://link.springer.com/10.1007/BF00136532.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Kenneth A. </a:t>
              </a:r>
              <a:r>
                <a:rPr lang="en-US" sz="500" dirty="0" err="1">
                  <a:effectLst/>
                  <a:latin typeface="+mn-lt"/>
                </a:rPr>
                <a:t>Kiewra</a:t>
              </a:r>
              <a:r>
                <a:rPr lang="en-US" sz="500" dirty="0">
                  <a:effectLst/>
                  <a:latin typeface="+mn-lt"/>
                </a:rPr>
                <a:t>. Providing the Instructor’s Notes: An Effective Addition to Student Notetaking. Educational Psychologist, 20(1):33–39, January 1985. ISSN 0046-1520, 1532-6985. </a:t>
              </a:r>
              <a:r>
                <a:rPr lang="en-US" sz="500" dirty="0" err="1">
                  <a:effectLst/>
                  <a:latin typeface="+mn-lt"/>
                </a:rPr>
                <a:t>doi</a:t>
              </a:r>
              <a:r>
                <a:rPr lang="en-US" sz="500" dirty="0">
                  <a:effectLst/>
                  <a:latin typeface="+mn-lt"/>
                </a:rPr>
                <a:t>: 10.1207/s15326985ep2001_5. URL https://www.tandfonline.com/doi/full/10.1207/s15326985ep2001_5.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>
                  <a:effectLst/>
                  <a:latin typeface="+mn-lt"/>
                </a:rPr>
                <a:t>Jennifer L Austin, Matthew D </a:t>
              </a:r>
              <a:r>
                <a:rPr lang="en-US" sz="500" dirty="0" err="1">
                  <a:effectLst/>
                  <a:latin typeface="+mn-lt"/>
                </a:rPr>
                <a:t>Thibeault</a:t>
              </a:r>
              <a:r>
                <a:rPr lang="en-US" sz="500" dirty="0">
                  <a:effectLst/>
                  <a:latin typeface="+mn-lt"/>
                </a:rPr>
                <a:t>, and Jon S Bailey. Effects of Guided Notes on University Students’ Responding and Recall of Information. Journal of Behavioral Education, page 12, 2002.</a:t>
              </a:r>
            </a:p>
            <a:p>
              <a:pPr marL="91440" indent="-91440">
                <a:buFont typeface="+mj-lt"/>
                <a:buAutoNum type="arabicPeriod" startAt="18"/>
              </a:pPr>
              <a:r>
                <a:rPr lang="en-US" sz="500" dirty="0" err="1">
                  <a:effectLst/>
                  <a:latin typeface="+mn-lt"/>
                </a:rPr>
                <a:t>Anneh</a:t>
              </a:r>
              <a:r>
                <a:rPr lang="en-US" sz="500" dirty="0">
                  <a:effectLst/>
                  <a:latin typeface="+mn-lt"/>
                </a:rPr>
                <a:t> Mohammad </a:t>
              </a:r>
              <a:r>
                <a:rPr lang="en-US" sz="500" dirty="0" err="1">
                  <a:effectLst/>
                  <a:latin typeface="+mn-lt"/>
                </a:rPr>
                <a:t>Gharravi</a:t>
              </a:r>
              <a:r>
                <a:rPr lang="en-US" sz="500" dirty="0">
                  <a:effectLst/>
                  <a:latin typeface="+mn-lt"/>
                </a:rPr>
                <a:t>. Impact of instructor-provided notes on the learning and exam performance of medical students in an organ system-based medical curriculum. Advances in Medical Education and Practice, Volume 9:665–672, September 2018. ISSN 1179-7258. </a:t>
              </a:r>
              <a:r>
                <a:rPr lang="en-US" sz="500" dirty="0" err="1">
                  <a:effectLst/>
                  <a:latin typeface="+mn-lt"/>
                </a:rPr>
                <a:t>doi</a:t>
              </a:r>
              <a:r>
                <a:rPr lang="en-US" sz="500" dirty="0">
                  <a:effectLst/>
                  <a:latin typeface="+mn-lt"/>
                </a:rPr>
                <a:t>: 10.2147/AMEP.S172345. URL https://www.dovepress.com/impact-of-instructor-provided-notes-on-the-learning-and-exam-performan-peer-reviewed-article-AMEP.</a:t>
              </a:r>
            </a:p>
            <a:p>
              <a:pPr marL="91440" indent="-91440">
                <a:buFont typeface="+mj-lt"/>
                <a:buAutoNum type="arabicPeriod" startAt="18"/>
              </a:pPr>
              <a:endParaRPr lang="en-US" sz="500" dirty="0">
                <a:effectLst/>
                <a:latin typeface="+mn-lt"/>
              </a:endParaRPr>
            </a:p>
          </p:txBody>
        </p:sp>
      </p:grpSp>
      <p:sp>
        <p:nvSpPr>
          <p:cNvPr id="498" name="TextBox 19">
            <a:extLst>
              <a:ext uri="{FF2B5EF4-FFF2-40B4-BE49-F238E27FC236}">
                <a16:creationId xmlns:a16="http://schemas.microsoft.com/office/drawing/2014/main" id="{6482CDE4-8FA8-4FD2-A0F3-FAF315893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66" y="24619231"/>
            <a:ext cx="9598176" cy="168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Future Focus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After Research: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cs typeface="Arial" panose="020B0604020202020204" pitchFamily="34" charset="0"/>
              </a:rPr>
              <a:t>Promote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 the </a:t>
            </a:r>
            <a:r>
              <a:rPr lang="en-US" sz="1800" b="1" dirty="0">
                <a:effectLst/>
                <a:latin typeface="+mn-lt"/>
                <a:cs typeface="Arial" panose="020B0604020202020204" pitchFamily="34" charset="0"/>
              </a:rPr>
              <a:t>service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 and get </a:t>
            </a:r>
            <a:r>
              <a:rPr lang="en-US" sz="1800" b="1" dirty="0">
                <a:effectLst/>
                <a:latin typeface="+mn-lt"/>
                <a:cs typeface="Arial" panose="020B0604020202020204" pitchFamily="34" charset="0"/>
              </a:rPr>
              <a:t>educators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1800" b="1" dirty="0">
                <a:effectLst/>
                <a:latin typeface="+mn-lt"/>
                <a:cs typeface="Arial" panose="020B0604020202020204" pitchFamily="34" charset="0"/>
              </a:rPr>
              <a:t>students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 to use it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cs typeface="Arial" panose="020B0604020202020204" pitchFamily="34" charset="0"/>
              </a:rPr>
              <a:t>Investigate impact on education: 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Does lecture summarization give teachers more time? Does it improve student’s grades if used a certain way?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8A19C17-252B-4236-9A0A-1F87D9DE6303}"/>
              </a:ext>
            </a:extLst>
          </p:cNvPr>
          <p:cNvGrpSpPr/>
          <p:nvPr/>
        </p:nvGrpSpPr>
        <p:grpSpPr>
          <a:xfrm>
            <a:off x="33147854" y="27197270"/>
            <a:ext cx="10058400" cy="2139730"/>
            <a:chOff x="33147000" y="27118369"/>
            <a:chExt cx="10058400" cy="2139730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A1D0F455-20E0-46E2-AC84-1073DFD7F9F5}"/>
                </a:ext>
              </a:extLst>
            </p:cNvPr>
            <p:cNvSpPr/>
            <p:nvPr/>
          </p:nvSpPr>
          <p:spPr>
            <a:xfrm>
              <a:off x="33147000" y="27671750"/>
              <a:ext cx="10058400" cy="1586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6" name="TextBox 19">
              <a:extLst>
                <a:ext uri="{FF2B5EF4-FFF2-40B4-BE49-F238E27FC236}">
                  <a16:creationId xmlns:a16="http://schemas.microsoft.com/office/drawing/2014/main" id="{2BAC7733-0D0A-4FF8-8D8C-2EC9930A0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7113" y="28041600"/>
              <a:ext cx="9598176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 marL="457200" indent="-457200">
                <a:buFont typeface="+mj-lt"/>
                <a:buAutoNum type="arabicPeriod"/>
              </a:pPr>
              <a:endParaRPr lang="en-US" sz="2400" dirty="0"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Rectangle 10">
              <a:extLst>
                <a:ext uri="{FF2B5EF4-FFF2-40B4-BE49-F238E27FC236}">
                  <a16:creationId xmlns:a16="http://schemas.microsoft.com/office/drawing/2014/main" id="{A625E948-6531-4428-9B05-1E7F40E0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00" y="27118369"/>
              <a:ext cx="10058400" cy="873301"/>
            </a:xfrm>
            <a:prstGeom prst="snipRoundRect">
              <a:avLst>
                <a:gd name="adj1" fmla="val 0"/>
                <a:gd name="adj2" fmla="val 46622"/>
              </a:avLst>
            </a:prstGeom>
            <a:solidFill>
              <a:schemeClr val="bg1">
                <a:lumMod val="50000"/>
              </a:schemeClr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Acknowledgements</a:t>
              </a:r>
            </a:p>
          </p:txBody>
        </p:sp>
      </p:grpSp>
      <p:sp>
        <p:nvSpPr>
          <p:cNvPr id="268" name="TextBox 19">
            <a:extLst>
              <a:ext uri="{FF2B5EF4-FFF2-40B4-BE49-F238E27FC236}">
                <a16:creationId xmlns:a16="http://schemas.microsoft.com/office/drawing/2014/main" id="{8D373457-765C-498A-BD4E-3E4398E0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414" y="28177350"/>
            <a:ext cx="9598176" cy="97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 anchor="t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ea typeface="ＭＳ Ｐゴシック"/>
                <a:cs typeface="Arial"/>
              </a:rPr>
              <a:t>Mentor: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ＭＳ Ｐゴシック"/>
                <a:cs typeface="Arial"/>
              </a:rPr>
              <a:t>Dr. Dhiraj</a:t>
            </a:r>
            <a:r>
              <a:rPr lang="en-US" sz="1800" dirty="0">
                <a:effectLst/>
                <a:latin typeface="+mn-lt"/>
                <a:ea typeface="ＭＳ Ｐゴシック"/>
                <a:cs typeface="Arial"/>
              </a:rPr>
              <a:t> Joshi for his guidance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Science Research:</a:t>
            </a:r>
            <a:r>
              <a:rPr lang="en-US" sz="1800" b="1" dirty="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Ms. Rinaldo &amp; Classmates/Peers for their help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Family: </a:t>
            </a:r>
            <a:r>
              <a:rPr lang="en-US" sz="1800" dirty="0">
                <a:effectLst/>
                <a:latin typeface="+mn-lt"/>
                <a:cs typeface="Arial" panose="020B0604020202020204" pitchFamily="34" charset="0"/>
              </a:rPr>
              <a:t>Parents for their continued support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C69C3-934C-407E-B0FF-A69933D40578}"/>
              </a:ext>
            </a:extLst>
          </p:cNvPr>
          <p:cNvGrpSpPr/>
          <p:nvPr/>
        </p:nvGrpSpPr>
        <p:grpSpPr>
          <a:xfrm>
            <a:off x="765192" y="15665230"/>
            <a:ext cx="5592557" cy="3537170"/>
            <a:chOff x="765192" y="13836430"/>
            <a:chExt cx="5592557" cy="3537170"/>
          </a:xfrm>
        </p:grpSpPr>
        <p:graphicFrame>
          <p:nvGraphicFramePr>
            <p:cNvPr id="51" name="Content Placeholder 3">
              <a:extLst>
                <a:ext uri="{FF2B5EF4-FFF2-40B4-BE49-F238E27FC236}">
                  <a16:creationId xmlns:a16="http://schemas.microsoft.com/office/drawing/2014/main" id="{C4781A5B-C1AA-4436-B187-C907D8F03C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9186885"/>
                </p:ext>
              </p:extLst>
            </p:nvPr>
          </p:nvGraphicFramePr>
          <p:xfrm>
            <a:off x="765192" y="13836430"/>
            <a:ext cx="5106106" cy="35371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7D5080-0FF4-45C8-94DF-AA26FA577223}"/>
                </a:ext>
              </a:extLst>
            </p:cNvPr>
            <p:cNvSpPr txBox="1"/>
            <p:nvPr/>
          </p:nvSpPr>
          <p:spPr>
            <a:xfrm>
              <a:off x="1146028" y="16399158"/>
              <a:ext cx="1378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/>
                  <a:latin typeface="+mn-lt"/>
                </a:rPr>
                <a:t>Deep Learning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4411B1-D7AB-44B8-BDF8-FC31ACA71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243" y="16695188"/>
              <a:ext cx="620041" cy="5791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45F592-2210-43CF-A57C-6FCB40E6DC76}"/>
                </a:ext>
              </a:extLst>
            </p:cNvPr>
            <p:cNvSpPr txBox="1"/>
            <p:nvPr/>
          </p:nvSpPr>
          <p:spPr>
            <a:xfrm>
              <a:off x="4182857" y="13856628"/>
              <a:ext cx="21748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Human intelligence exhibited by machines </a:t>
              </a:r>
              <a:r>
                <a:rPr lang="en-US" sz="1800" kern="0" baseline="3000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6,7,8</a:t>
              </a:r>
              <a:endParaRPr lang="en-US" sz="1800" kern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5470B-6CFB-4402-9C1A-99A5933C8097}"/>
                </a:ext>
              </a:extLst>
            </p:cNvPr>
            <p:cNvSpPr txBox="1"/>
            <p:nvPr/>
          </p:nvSpPr>
          <p:spPr>
            <a:xfrm>
              <a:off x="3600091" y="15018242"/>
              <a:ext cx="22602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Machines improve without being explicitly programmed </a:t>
              </a:r>
              <a:r>
                <a:rPr lang="en-US" sz="1800" kern="0" baseline="3000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9,10,11</a:t>
              </a:r>
              <a:endParaRPr lang="en-US" sz="1800" kern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EEB378-6683-4EA1-8BC4-D2C38A1B79CA}"/>
                </a:ext>
              </a:extLst>
            </p:cNvPr>
            <p:cNvSpPr txBox="1"/>
            <p:nvPr/>
          </p:nvSpPr>
          <p:spPr>
            <a:xfrm>
              <a:off x="3033817" y="16218571"/>
              <a:ext cx="28226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effectLst/>
                  <a:latin typeface="Century Gothic" panose="020B0502020202020204"/>
                </a:rPr>
                <a:t>Multilayered neural networks learn from vast amounts of data</a:t>
              </a:r>
              <a:endParaRPr lang="en-US" sz="1800" kern="0" dirty="0">
                <a:solidFill>
                  <a:sysClr val="windowText" lastClr="000000"/>
                </a:solidFill>
                <a:effectLst/>
              </a:endParaRPr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3325C2C-4D34-4DA8-BFA7-8486EF76C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502539"/>
              </p:ext>
            </p:extLst>
          </p:nvPr>
        </p:nvGraphicFramePr>
        <p:xfrm>
          <a:off x="806226" y="19317761"/>
          <a:ext cx="5046790" cy="75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72" name="TextBox 19">
            <a:extLst>
              <a:ext uri="{FF2B5EF4-FFF2-40B4-BE49-F238E27FC236}">
                <a16:creationId xmlns:a16="http://schemas.microsoft.com/office/drawing/2014/main" id="{659E32D8-185B-4C11-997C-62EA4256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27" y="11667278"/>
            <a:ext cx="7301103" cy="1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Natural Language Processing (NLP)</a:t>
            </a:r>
            <a:endParaRPr lang="en-US" sz="2400" dirty="0">
              <a:solidFill>
                <a:srgbClr val="C0000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Definition: </a:t>
            </a:r>
            <a:r>
              <a:rPr lang="en-US" sz="1800" dirty="0">
                <a:effectLst/>
                <a:latin typeface="+mn-lt"/>
              </a:rPr>
              <a:t>Field that gives computers the ability to </a:t>
            </a:r>
            <a:r>
              <a:rPr lang="en-US" sz="1800" b="1" dirty="0">
                <a:effectLst/>
                <a:latin typeface="+mn-lt"/>
              </a:rPr>
              <a:t>read</a:t>
            </a:r>
            <a:r>
              <a:rPr lang="en-US" sz="1800" dirty="0">
                <a:effectLst/>
                <a:latin typeface="+mn-lt"/>
              </a:rPr>
              <a:t>, understand and </a:t>
            </a:r>
            <a:r>
              <a:rPr lang="en-US" sz="1800" b="1" dirty="0">
                <a:effectLst/>
                <a:latin typeface="+mn-lt"/>
              </a:rPr>
              <a:t>derive meaning </a:t>
            </a:r>
            <a:r>
              <a:rPr lang="en-US" sz="1800" dirty="0">
                <a:effectLst/>
                <a:latin typeface="+mn-lt"/>
              </a:rPr>
              <a:t>from </a:t>
            </a:r>
            <a:r>
              <a:rPr lang="en-US" sz="1800" b="1" dirty="0">
                <a:effectLst/>
                <a:latin typeface="+mn-lt"/>
              </a:rPr>
              <a:t>human languages</a:t>
            </a:r>
            <a:r>
              <a:rPr lang="en-US" sz="1800" dirty="0">
                <a:effectLst/>
                <a:latin typeface="+mn-lt"/>
              </a:rPr>
              <a:t>.</a:t>
            </a:r>
            <a:r>
              <a:rPr lang="en-US" sz="1800" baseline="30000" dirty="0">
                <a:effectLst/>
                <a:latin typeface="+mn-lt"/>
              </a:rPr>
              <a:t>28</a:t>
            </a:r>
            <a:r>
              <a:rPr lang="en-US" sz="1800" dirty="0">
                <a:effectLst/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Goal of CV: </a:t>
            </a:r>
            <a:r>
              <a:rPr lang="en-US" sz="1800" dirty="0">
                <a:effectLst/>
                <a:latin typeface="+mn-lt"/>
              </a:rPr>
              <a:t>Read, decipher, and understand of the human languages in a manner that is valuable.</a:t>
            </a:r>
            <a:r>
              <a:rPr lang="en-US" sz="1800" baseline="30000" dirty="0">
                <a:effectLst/>
                <a:latin typeface="+mn-lt"/>
              </a:rPr>
              <a:t>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</a:rPr>
              <a:t>NLP Significance:</a:t>
            </a:r>
            <a:r>
              <a:rPr lang="en-US" sz="1800" dirty="0">
                <a:effectLst/>
              </a:rPr>
              <a:t> </a:t>
            </a:r>
          </a:p>
        </p:txBody>
      </p:sp>
      <p:graphicFrame>
        <p:nvGraphicFramePr>
          <p:cNvPr id="277" name="Diagram 276">
            <a:extLst>
              <a:ext uri="{FF2B5EF4-FFF2-40B4-BE49-F238E27FC236}">
                <a16:creationId xmlns:a16="http://schemas.microsoft.com/office/drawing/2014/main" id="{9AA17BE9-7BBD-41F0-A0FB-0B974004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949066"/>
              </p:ext>
            </p:extLst>
          </p:nvPr>
        </p:nvGraphicFramePr>
        <p:xfrm>
          <a:off x="1383324" y="13548613"/>
          <a:ext cx="9132275" cy="8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278" name="Rectangle: Diagonal Corners Rounded 277">
            <a:extLst>
              <a:ext uri="{FF2B5EF4-FFF2-40B4-BE49-F238E27FC236}">
                <a16:creationId xmlns:a16="http://schemas.microsoft.com/office/drawing/2014/main" id="{A5FC9CBF-8D7E-4245-B1AD-D8BBE090EEFA}"/>
              </a:ext>
            </a:extLst>
          </p:cNvPr>
          <p:cNvSpPr/>
          <p:nvPr/>
        </p:nvSpPr>
        <p:spPr bwMode="auto">
          <a:xfrm>
            <a:off x="8185455" y="11638658"/>
            <a:ext cx="2382007" cy="179622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NLP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Speech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Machine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effectLst/>
                <a:latin typeface="+mn-lt"/>
              </a:rPr>
              <a:t>Language</a:t>
            </a: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 answering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Simplification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bg1"/>
                </a:solidFill>
                <a:effectLst/>
                <a:latin typeface="+mn-lt"/>
              </a:rPr>
              <a:t>Summarization</a:t>
            </a:r>
            <a:endParaRPr kumimoji="0" lang="en-US" sz="1400" b="0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0" name="TextBox 19">
            <a:extLst>
              <a:ext uri="{FF2B5EF4-FFF2-40B4-BE49-F238E27FC236}">
                <a16:creationId xmlns:a16="http://schemas.microsoft.com/office/drawing/2014/main" id="{AB7AC62F-2B1A-437E-A79D-3D399532B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491" y="14780527"/>
            <a:ext cx="4370107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Note Taking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DACA0-9018-4F84-9494-CFEBD35C3097}"/>
              </a:ext>
            </a:extLst>
          </p:cNvPr>
          <p:cNvSpPr txBox="1"/>
          <p:nvPr/>
        </p:nvSpPr>
        <p:spPr>
          <a:xfrm>
            <a:off x="6172200" y="15247023"/>
            <a:ext cx="4289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Note taking is almost a universal activity among students.</a:t>
            </a:r>
            <a:r>
              <a:rPr lang="en-US" sz="1800" baseline="30000" dirty="0">
                <a:effectLst/>
                <a:latin typeface="+mn-lt"/>
                <a:ea typeface="ＭＳ Ｐゴシック" pitchFamily="-106" charset="-128"/>
              </a:rPr>
              <a:t>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Students’ notes are generally incomplete, and thus not adequate for reviewing the material.</a:t>
            </a:r>
            <a:r>
              <a:rPr lang="en-US" sz="1800" baseline="30000" dirty="0">
                <a:effectLst/>
                <a:latin typeface="+mn-lt"/>
                <a:ea typeface="ＭＳ Ｐゴシック" pitchFamily="-106" charset="-128"/>
              </a:rPr>
              <a:t>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Those that review instructor provided notes score higher than those who review their own notes.</a:t>
            </a:r>
            <a:r>
              <a:rPr lang="en-US" sz="1800" baseline="30000" dirty="0">
                <a:effectLst/>
                <a:latin typeface="+mn-lt"/>
                <a:ea typeface="ＭＳ Ｐゴシック" pitchFamily="-106" charset="-128"/>
              </a:rPr>
              <a:t>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Students prefer guided notes</a:t>
            </a:r>
            <a:r>
              <a:rPr lang="en-US" sz="1800" baseline="30000" dirty="0">
                <a:effectLst/>
                <a:latin typeface="+mn-lt"/>
                <a:ea typeface="ＭＳ Ｐゴシック" pitchFamily="-106" charset="-128"/>
              </a:rPr>
              <a:t>32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and course final exam performance higher for guided notes.</a:t>
            </a:r>
            <a:r>
              <a:rPr lang="en-US" sz="1800" baseline="30000" dirty="0">
                <a:effectLst/>
                <a:latin typeface="+mn-lt"/>
                <a:ea typeface="ＭＳ Ｐゴシック" pitchFamily="-106" charset="-128"/>
              </a:rPr>
              <a:t>33</a:t>
            </a:r>
          </a:p>
        </p:txBody>
      </p:sp>
      <p:sp>
        <p:nvSpPr>
          <p:cNvPr id="299" name="TextBox 19">
            <a:extLst>
              <a:ext uri="{FF2B5EF4-FFF2-40B4-BE49-F238E27FC236}">
                <a16:creationId xmlns:a16="http://schemas.microsoft.com/office/drawing/2014/main" id="{4A98F2DB-7119-43BA-B1F4-BD8EFF47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327" y="18390526"/>
            <a:ext cx="4370107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effectLst/>
                <a:latin typeface="+mn-lt"/>
              </a:rPr>
              <a:t>Effects in Education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E9C668FB-EF7B-4DF2-AE6E-3914207D831E}"/>
              </a:ext>
            </a:extLst>
          </p:cNvPr>
          <p:cNvSpPr txBox="1"/>
          <p:nvPr/>
        </p:nvSpPr>
        <p:spPr>
          <a:xfrm>
            <a:off x="6167553" y="18881831"/>
            <a:ext cx="4289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Previewing: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 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Summarized lecture slides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reduce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amount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previewing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time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without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impacting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quiz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scores</a:t>
            </a:r>
            <a:r>
              <a:rPr lang="en-US" sz="1800" baseline="30000" dirty="0">
                <a:effectLst/>
                <a:latin typeface="+mn-lt"/>
                <a:ea typeface="ＭＳ Ｐゴシック" pitchFamily="-106" charset="-128"/>
              </a:rPr>
              <a:t>34</a:t>
            </a:r>
            <a:endParaRPr lang="en-US" sz="1800" dirty="0">
              <a:effectLst/>
              <a:latin typeface="+mn-lt"/>
              <a:ea typeface="ＭＳ Ｐゴシック" pitchFamily="-106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Automated summaries will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Decrease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time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to create 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Improve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content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Enable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faster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6" name="TextBox 19">
            <a:extLst>
              <a:ext uri="{FF2B5EF4-FFF2-40B4-BE49-F238E27FC236}">
                <a16:creationId xmlns:a16="http://schemas.microsoft.com/office/drawing/2014/main" id="{0EA98066-F363-4625-A3CF-353B675CA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9283" y="7395406"/>
            <a:ext cx="3994148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b="1" dirty="0">
                <a:solidFill>
                  <a:srgbClr val="4D6889"/>
                </a:solidFill>
                <a:effectLst/>
                <a:latin typeface="+mn-lt"/>
              </a:rPr>
              <a:t>Gap in Research</a:t>
            </a:r>
          </a:p>
        </p:txBody>
      </p:sp>
      <p:sp>
        <p:nvSpPr>
          <p:cNvPr id="307" name="TextBox 19">
            <a:extLst>
              <a:ext uri="{FF2B5EF4-FFF2-40B4-BE49-F238E27FC236}">
                <a16:creationId xmlns:a16="http://schemas.microsoft.com/office/drawing/2014/main" id="{AE0AA681-C515-477B-BDDD-44E68A54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2997" y="7391400"/>
            <a:ext cx="3994148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b="1" dirty="0">
                <a:solidFill>
                  <a:srgbClr val="4D6889"/>
                </a:solidFill>
                <a:effectLst/>
                <a:latin typeface="+mn-lt"/>
              </a:rPr>
              <a:t>Purpose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8B0B74B0-1794-4179-8E54-5536D72BCF0B}"/>
              </a:ext>
            </a:extLst>
          </p:cNvPr>
          <p:cNvSpPr/>
          <p:nvPr/>
        </p:nvSpPr>
        <p:spPr bwMode="auto">
          <a:xfrm>
            <a:off x="12287411" y="7962842"/>
            <a:ext cx="4019389" cy="1041771"/>
          </a:xfrm>
          <a:prstGeom prst="roundRect">
            <a:avLst>
              <a:gd name="adj" fmla="val 4751"/>
            </a:avLst>
          </a:prstGeom>
          <a:solidFill>
            <a:srgbClr val="7A0000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There is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no ML model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 classify slides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in lecture videos or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 up-to-date dataset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of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lecture videos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240D2DAB-760B-4974-8857-C2B8BB806DEE}"/>
              </a:ext>
            </a:extLst>
          </p:cNvPr>
          <p:cNvSpPr/>
          <p:nvPr/>
        </p:nvSpPr>
        <p:spPr bwMode="auto">
          <a:xfrm>
            <a:off x="17339204" y="7921059"/>
            <a:ext cx="4019389" cy="1219201"/>
          </a:xfrm>
          <a:prstGeom prst="roundRect">
            <a:avLst>
              <a:gd name="adj" fmla="val 4751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Train a ML model to classify slides and create a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dataset of lecture videos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that contains many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different topics and styles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53463C-1D2D-45AE-BE90-3E8994A719B8}"/>
              </a:ext>
            </a:extLst>
          </p:cNvPr>
          <p:cNvSpPr txBox="1"/>
          <p:nvPr/>
        </p:nvSpPr>
        <p:spPr>
          <a:xfrm>
            <a:off x="11671112" y="8052604"/>
            <a:ext cx="57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1</a:t>
            </a:r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C3B0057-3D72-4730-B379-48EB0492F1FB}"/>
              </a:ext>
            </a:extLst>
          </p:cNvPr>
          <p:cNvGrpSpPr/>
          <p:nvPr/>
        </p:nvGrpSpPr>
        <p:grpSpPr>
          <a:xfrm>
            <a:off x="16511226" y="9478957"/>
            <a:ext cx="665097" cy="676660"/>
            <a:chOff x="4399320" y="1259355"/>
            <a:chExt cx="847507" cy="991424"/>
          </a:xfrm>
        </p:grpSpPr>
        <p:sp>
          <p:nvSpPr>
            <p:cNvPr id="311" name="Arrow: Right 310">
              <a:extLst>
                <a:ext uri="{FF2B5EF4-FFF2-40B4-BE49-F238E27FC236}">
                  <a16:creationId xmlns:a16="http://schemas.microsoft.com/office/drawing/2014/main" id="{B955DBF2-1069-480D-AB4A-6D7F4A6C425D}"/>
                </a:ext>
              </a:extLst>
            </p:cNvPr>
            <p:cNvSpPr/>
            <p:nvPr/>
          </p:nvSpPr>
          <p:spPr>
            <a:xfrm>
              <a:off x="4399320" y="1259355"/>
              <a:ext cx="847507" cy="9914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2" name="Arrow: Right 4">
              <a:extLst>
                <a:ext uri="{FF2B5EF4-FFF2-40B4-BE49-F238E27FC236}">
                  <a16:creationId xmlns:a16="http://schemas.microsoft.com/office/drawing/2014/main" id="{CCFC66B0-3D2C-4766-80CC-4E315E458474}"/>
                </a:ext>
              </a:extLst>
            </p:cNvPr>
            <p:cNvSpPr txBox="1"/>
            <p:nvPr/>
          </p:nvSpPr>
          <p:spPr>
            <a:xfrm>
              <a:off x="4399320" y="1457640"/>
              <a:ext cx="593255" cy="59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DC1CD90B-B035-4B26-AC8F-D40D4D4535F2}"/>
              </a:ext>
            </a:extLst>
          </p:cNvPr>
          <p:cNvSpPr/>
          <p:nvPr/>
        </p:nvSpPr>
        <p:spPr bwMode="auto">
          <a:xfrm>
            <a:off x="12270622" y="9287678"/>
            <a:ext cx="4019389" cy="1041771"/>
          </a:xfrm>
          <a:prstGeom prst="roundRect">
            <a:avLst>
              <a:gd name="adj" fmla="val 4751"/>
            </a:avLst>
          </a:prstGeom>
          <a:solidFill>
            <a:srgbClr val="7A0000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No robust combination-based summarization model has been applied to lecture videos.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id="{EABEDF23-A7A4-4022-ADF9-46AD9E71CD7A}"/>
              </a:ext>
            </a:extLst>
          </p:cNvPr>
          <p:cNvSpPr/>
          <p:nvPr/>
        </p:nvSpPr>
        <p:spPr bwMode="auto">
          <a:xfrm>
            <a:off x="17322415" y="9245895"/>
            <a:ext cx="4019389" cy="1219201"/>
          </a:xfrm>
          <a:prstGeom prst="roundRect">
            <a:avLst>
              <a:gd name="adj" fmla="val 4751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Merge various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combination approaches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(keywords, concatenation) with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extractive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abstractive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summarization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models.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8F8D5688-FE65-41B4-A9B5-22DCDE2D3607}"/>
              </a:ext>
            </a:extLst>
          </p:cNvPr>
          <p:cNvSpPr txBox="1"/>
          <p:nvPr/>
        </p:nvSpPr>
        <p:spPr>
          <a:xfrm>
            <a:off x="11654323" y="9377440"/>
            <a:ext cx="57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2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ACA43B1-7DCD-4477-82A5-7C786670148F}"/>
              </a:ext>
            </a:extLst>
          </p:cNvPr>
          <p:cNvGrpSpPr/>
          <p:nvPr/>
        </p:nvGrpSpPr>
        <p:grpSpPr>
          <a:xfrm>
            <a:off x="16528015" y="10657843"/>
            <a:ext cx="665097" cy="676660"/>
            <a:chOff x="4399320" y="1259355"/>
            <a:chExt cx="847507" cy="991424"/>
          </a:xfrm>
        </p:grpSpPr>
        <p:sp>
          <p:nvSpPr>
            <p:cNvPr id="328" name="Arrow: Right 327">
              <a:extLst>
                <a:ext uri="{FF2B5EF4-FFF2-40B4-BE49-F238E27FC236}">
                  <a16:creationId xmlns:a16="http://schemas.microsoft.com/office/drawing/2014/main" id="{0A13A85D-CA49-4876-BA36-27C5876687C8}"/>
                </a:ext>
              </a:extLst>
            </p:cNvPr>
            <p:cNvSpPr/>
            <p:nvPr/>
          </p:nvSpPr>
          <p:spPr>
            <a:xfrm>
              <a:off x="4399320" y="1259355"/>
              <a:ext cx="847507" cy="9914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1" name="Arrow: Right 4">
              <a:extLst>
                <a:ext uri="{FF2B5EF4-FFF2-40B4-BE49-F238E27FC236}">
                  <a16:creationId xmlns:a16="http://schemas.microsoft.com/office/drawing/2014/main" id="{38955484-14A8-4573-BB55-CC73AA057CB7}"/>
                </a:ext>
              </a:extLst>
            </p:cNvPr>
            <p:cNvSpPr txBox="1"/>
            <p:nvPr/>
          </p:nvSpPr>
          <p:spPr>
            <a:xfrm>
              <a:off x="4399320" y="1457640"/>
              <a:ext cx="593255" cy="59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1A9BDBF1-14E9-4080-8B47-98D8975B0C34}"/>
              </a:ext>
            </a:extLst>
          </p:cNvPr>
          <p:cNvSpPr/>
          <p:nvPr/>
        </p:nvSpPr>
        <p:spPr bwMode="auto">
          <a:xfrm>
            <a:off x="12265322" y="10653800"/>
            <a:ext cx="4019389" cy="646857"/>
          </a:xfrm>
          <a:prstGeom prst="roundRect">
            <a:avLst>
              <a:gd name="adj" fmla="val 4751"/>
            </a:avLst>
          </a:prstGeom>
          <a:solidFill>
            <a:srgbClr val="7A0000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No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end-to-end process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to summarize slide presentations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FC75C92C-0D09-44D2-8315-F9CCCDF4BF6F}"/>
              </a:ext>
            </a:extLst>
          </p:cNvPr>
          <p:cNvSpPr/>
          <p:nvPr/>
        </p:nvSpPr>
        <p:spPr bwMode="auto">
          <a:xfrm>
            <a:off x="17328033" y="10558206"/>
            <a:ext cx="4019389" cy="932241"/>
          </a:xfrm>
          <a:prstGeom prst="roundRect">
            <a:avLst>
              <a:gd name="adj" fmla="val 4751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Use various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algorithms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(OCR, clustering, ASR) to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fuse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all </a:t>
            </a:r>
            <a:r>
              <a:rPr lang="en-US" sz="1800" b="1" dirty="0">
                <a:solidFill>
                  <a:schemeClr val="bg1"/>
                </a:solidFill>
                <a:effectLst/>
                <a:latin typeface="+mn-lt"/>
              </a:rPr>
              <a:t>components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together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05B30FD8-9DEC-40E3-91C5-29FAC0B1AA7C}"/>
              </a:ext>
            </a:extLst>
          </p:cNvPr>
          <p:cNvSpPr txBox="1"/>
          <p:nvPr/>
        </p:nvSpPr>
        <p:spPr>
          <a:xfrm>
            <a:off x="11671112" y="10579936"/>
            <a:ext cx="57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3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8D3D35B1-FC49-43F2-B562-A6FFAF268195}"/>
              </a:ext>
            </a:extLst>
          </p:cNvPr>
          <p:cNvGrpSpPr/>
          <p:nvPr/>
        </p:nvGrpSpPr>
        <p:grpSpPr>
          <a:xfrm>
            <a:off x="16522457" y="11564803"/>
            <a:ext cx="665097" cy="676660"/>
            <a:chOff x="4399320" y="1259355"/>
            <a:chExt cx="847507" cy="991424"/>
          </a:xfrm>
        </p:grpSpPr>
        <p:sp>
          <p:nvSpPr>
            <p:cNvPr id="336" name="Arrow: Right 335">
              <a:extLst>
                <a:ext uri="{FF2B5EF4-FFF2-40B4-BE49-F238E27FC236}">
                  <a16:creationId xmlns:a16="http://schemas.microsoft.com/office/drawing/2014/main" id="{4C16F1EF-67A3-49BA-A29F-969A050AFEDA}"/>
                </a:ext>
              </a:extLst>
            </p:cNvPr>
            <p:cNvSpPr/>
            <p:nvPr/>
          </p:nvSpPr>
          <p:spPr>
            <a:xfrm>
              <a:off x="4399320" y="1259355"/>
              <a:ext cx="847507" cy="9914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8" name="Arrow: Right 4">
              <a:extLst>
                <a:ext uri="{FF2B5EF4-FFF2-40B4-BE49-F238E27FC236}">
                  <a16:creationId xmlns:a16="http://schemas.microsoft.com/office/drawing/2014/main" id="{12D6C7DC-401F-40C2-8937-E7D4C95ED575}"/>
                </a:ext>
              </a:extLst>
            </p:cNvPr>
            <p:cNvSpPr txBox="1"/>
            <p:nvPr/>
          </p:nvSpPr>
          <p:spPr>
            <a:xfrm>
              <a:off x="4399320" y="1457640"/>
              <a:ext cx="593255" cy="59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sp>
        <p:nvSpPr>
          <p:cNvPr id="339" name="TextBox 338">
            <a:extLst>
              <a:ext uri="{FF2B5EF4-FFF2-40B4-BE49-F238E27FC236}">
                <a16:creationId xmlns:a16="http://schemas.microsoft.com/office/drawing/2014/main" id="{65DD2104-40AD-4691-9ED1-60D308AEFC18}"/>
              </a:ext>
            </a:extLst>
          </p:cNvPr>
          <p:cNvSpPr txBox="1"/>
          <p:nvPr/>
        </p:nvSpPr>
        <p:spPr>
          <a:xfrm>
            <a:off x="11667852" y="11501024"/>
            <a:ext cx="57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4</a:t>
            </a: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C08FCCE1-0D05-47D2-B620-4BDE10D4A219}"/>
              </a:ext>
            </a:extLst>
          </p:cNvPr>
          <p:cNvGrpSpPr/>
          <p:nvPr/>
        </p:nvGrpSpPr>
        <p:grpSpPr>
          <a:xfrm>
            <a:off x="11521488" y="15100608"/>
            <a:ext cx="9675784" cy="2806392"/>
            <a:chOff x="11583201" y="15101585"/>
            <a:chExt cx="9675784" cy="2806392"/>
          </a:xfrm>
        </p:grpSpPr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19179030-B807-45ED-87DB-2C738DE646BB}"/>
                </a:ext>
              </a:extLst>
            </p:cNvPr>
            <p:cNvSpPr/>
            <p:nvPr/>
          </p:nvSpPr>
          <p:spPr bwMode="auto">
            <a:xfrm>
              <a:off x="12277414" y="15330709"/>
              <a:ext cx="1577641" cy="1473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ysClr val="window" lastClr="FFFFFF">
                  <a:lumMod val="50000"/>
                </a:sys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ncode Sans"/>
              </a:endParaRPr>
            </a:p>
          </p:txBody>
        </p: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1B155377-57DE-4804-ABC9-4DF929D855F1}"/>
                </a:ext>
              </a:extLst>
            </p:cNvPr>
            <p:cNvGrpSpPr/>
            <p:nvPr/>
          </p:nvGrpSpPr>
          <p:grpSpPr>
            <a:xfrm>
              <a:off x="11583201" y="15101585"/>
              <a:ext cx="9675784" cy="2806392"/>
              <a:chOff x="142657" y="2545341"/>
              <a:chExt cx="12103349" cy="3510489"/>
            </a:xfrm>
          </p:grpSpPr>
          <p:cxnSp>
            <p:nvCxnSpPr>
              <p:cNvPr id="556" name="Straight Arrow Connector 555">
                <a:extLst>
                  <a:ext uri="{FF2B5EF4-FFF2-40B4-BE49-F238E27FC236}">
                    <a16:creationId xmlns:a16="http://schemas.microsoft.com/office/drawing/2014/main" id="{D25E07A5-5D05-485A-9983-07750D2FC1FB}"/>
                  </a:ext>
                </a:extLst>
              </p:cNvPr>
              <p:cNvCxnSpPr>
                <a:cxnSpLocks/>
                <a:stCxn id="557" idx="3"/>
                <a:endCxn id="581" idx="1"/>
              </p:cNvCxnSpPr>
              <p:nvPr/>
            </p:nvCxnSpPr>
            <p:spPr bwMode="auto">
              <a:xfrm>
                <a:off x="10083672" y="4300585"/>
                <a:ext cx="576865" cy="1527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DC182D87-9C2F-4065-8228-4D0D3E79512C}"/>
                  </a:ext>
                </a:extLst>
              </p:cNvPr>
              <p:cNvSpPr/>
              <p:nvPr/>
            </p:nvSpPr>
            <p:spPr bwMode="auto">
              <a:xfrm>
                <a:off x="7885072" y="2545341"/>
                <a:ext cx="2198601" cy="35104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/>
                  </a:rPr>
                  <a:t>Sorting</a:t>
                </a:r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6664DF46-C144-4BE8-966C-5BB64A739993}"/>
                  </a:ext>
                </a:extLst>
              </p:cNvPr>
              <p:cNvSpPr/>
              <p:nvPr/>
            </p:nvSpPr>
            <p:spPr bwMode="auto">
              <a:xfrm>
                <a:off x="8014550" y="3099098"/>
                <a:ext cx="1937101" cy="732972"/>
              </a:xfrm>
              <a:prstGeom prst="rect">
                <a:avLst/>
              </a:prstGeom>
              <a:solidFill>
                <a:srgbClr val="A5300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Auto Sort (AI Classification)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AB9A9485-4E53-4C21-806B-A7B22FFB0047}"/>
                  </a:ext>
                </a:extLst>
              </p:cNvPr>
              <p:cNvGrpSpPr/>
              <p:nvPr/>
            </p:nvGrpSpPr>
            <p:grpSpPr>
              <a:xfrm>
                <a:off x="8370262" y="3861640"/>
                <a:ext cx="1207863" cy="1207863"/>
                <a:chOff x="6168485" y="1863281"/>
                <a:chExt cx="2671017" cy="2671018"/>
              </a:xfrm>
            </p:grpSpPr>
            <p:pic>
              <p:nvPicPr>
                <p:cNvPr id="600" name="Graphic 599" descr="Laptop">
                  <a:extLst>
                    <a:ext uri="{FF2B5EF4-FFF2-40B4-BE49-F238E27FC236}">
                      <a16:creationId xmlns:a16="http://schemas.microsoft.com/office/drawing/2014/main" id="{B66B7B2F-D92A-4FDC-9567-23C20276F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8485" y="1863281"/>
                  <a:ext cx="2671017" cy="2671018"/>
                </a:xfrm>
                <a:prstGeom prst="rect">
                  <a:avLst/>
                </a:prstGeom>
              </p:spPr>
            </p:pic>
            <p:pic>
              <p:nvPicPr>
                <p:cNvPr id="601" name="Graphic 600" descr="Man">
                  <a:extLst>
                    <a:ext uri="{FF2B5EF4-FFF2-40B4-BE49-F238E27FC236}">
                      <a16:creationId xmlns:a16="http://schemas.microsoft.com/office/drawing/2014/main" id="{FF8A55D6-CFD3-46CE-9994-3EC91364FC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5540" y="2677015"/>
                  <a:ext cx="756356" cy="756355"/>
                </a:xfrm>
                <a:prstGeom prst="rect">
                  <a:avLst/>
                </a:prstGeom>
              </p:spPr>
            </p:pic>
          </p:grp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F8DC2A15-DFD5-4142-9358-379DA1817509}"/>
                  </a:ext>
                </a:extLst>
              </p:cNvPr>
              <p:cNvSpPr/>
              <p:nvPr/>
            </p:nvSpPr>
            <p:spPr bwMode="auto">
              <a:xfrm>
                <a:off x="8022294" y="5130342"/>
                <a:ext cx="1937101" cy="732972"/>
              </a:xfrm>
              <a:prstGeom prst="rect">
                <a:avLst/>
              </a:prstGeom>
              <a:solidFill>
                <a:srgbClr val="A5300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Manual Sorting Repairs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cxnSp>
            <p:nvCxnSpPr>
              <p:cNvPr id="562" name="Connector: Elbow 561">
                <a:extLst>
                  <a:ext uri="{FF2B5EF4-FFF2-40B4-BE49-F238E27FC236}">
                    <a16:creationId xmlns:a16="http://schemas.microsoft.com/office/drawing/2014/main" id="{C6CDB573-3EA2-4007-BE61-559FB147041B}"/>
                  </a:ext>
                </a:extLst>
              </p:cNvPr>
              <p:cNvCxnSpPr>
                <a:cxnSpLocks/>
                <a:stCxn id="588" idx="2"/>
                <a:endCxn id="558" idx="3"/>
              </p:cNvCxnSpPr>
              <p:nvPr/>
            </p:nvCxnSpPr>
            <p:spPr>
              <a:xfrm rot="5400000" flipH="1">
                <a:off x="9556046" y="3861189"/>
                <a:ext cx="2293666" cy="1502457"/>
              </a:xfrm>
              <a:prstGeom prst="bentConnector4">
                <a:avLst>
                  <a:gd name="adj1" fmla="val -12467"/>
                  <a:gd name="adj2" fmla="val -64346"/>
                </a:avLst>
              </a:prstGeom>
              <a:noFill/>
              <a:ln w="38100" cap="rnd" cmpd="sng" algn="ctr">
                <a:solidFill>
                  <a:srgbClr val="4D6889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63" name="Straight Arrow Connector 562">
                <a:extLst>
                  <a:ext uri="{FF2B5EF4-FFF2-40B4-BE49-F238E27FC236}">
                    <a16:creationId xmlns:a16="http://schemas.microsoft.com/office/drawing/2014/main" id="{0C117C9A-98F8-46A4-9CD1-3FDDEEBD6AB0}"/>
                  </a:ext>
                </a:extLst>
              </p:cNvPr>
              <p:cNvCxnSpPr>
                <a:cxnSpLocks/>
                <a:endCxn id="582" idx="1"/>
              </p:cNvCxnSpPr>
              <p:nvPr/>
            </p:nvCxnSpPr>
            <p:spPr bwMode="auto">
              <a:xfrm flipV="1">
                <a:off x="2984498" y="3306493"/>
                <a:ext cx="544426" cy="11223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D0FCF97B-7CD6-46C3-8D63-A79DCE353290}"/>
                  </a:ext>
                </a:extLst>
              </p:cNvPr>
              <p:cNvSpPr/>
              <p:nvPr/>
            </p:nvSpPr>
            <p:spPr bwMode="auto">
              <a:xfrm>
                <a:off x="1142087" y="2964557"/>
                <a:ext cx="1705928" cy="697675"/>
              </a:xfrm>
              <a:prstGeom prst="rect">
                <a:avLst/>
              </a:prstGeom>
              <a:solidFill>
                <a:srgbClr val="D55816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Website Scraper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EB43D40B-EF2E-4293-ACA0-B19A378D4E38}"/>
                  </a:ext>
                </a:extLst>
              </p:cNvPr>
              <p:cNvSpPr/>
              <p:nvPr/>
            </p:nvSpPr>
            <p:spPr bwMode="auto">
              <a:xfrm>
                <a:off x="3539590" y="3990089"/>
                <a:ext cx="1681982" cy="697675"/>
              </a:xfrm>
              <a:prstGeom prst="rect">
                <a:avLst/>
              </a:prstGeom>
              <a:solidFill>
                <a:srgbClr val="7F5F52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Video Downloader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9FED6B41-4DEC-42A4-A9DA-78BE59A57DC8}"/>
                  </a:ext>
                </a:extLst>
              </p:cNvPr>
              <p:cNvSpPr/>
              <p:nvPr/>
            </p:nvSpPr>
            <p:spPr bwMode="auto">
              <a:xfrm>
                <a:off x="5860726" y="3345513"/>
                <a:ext cx="1705928" cy="697675"/>
              </a:xfrm>
              <a:prstGeom prst="rect">
                <a:avLst/>
              </a:prstGeom>
              <a:solidFill>
                <a:srgbClr val="E5C243">
                  <a:lumMod val="75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Frame Extractor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F515DCF9-39FC-4BB3-9528-8DCDC31FC799}"/>
                  </a:ext>
                </a:extLst>
              </p:cNvPr>
              <p:cNvSpPr/>
              <p:nvPr/>
            </p:nvSpPr>
            <p:spPr bwMode="auto">
              <a:xfrm>
                <a:off x="1142087" y="3888199"/>
                <a:ext cx="1705928" cy="697675"/>
              </a:xfrm>
              <a:prstGeom prst="rect">
                <a:avLst/>
              </a:prstGeom>
              <a:solidFill>
                <a:srgbClr val="D55816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YouTube Scraper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pic>
            <p:nvPicPr>
              <p:cNvPr id="599" name="Graphic 598" descr="Man">
                <a:extLst>
                  <a:ext uri="{FF2B5EF4-FFF2-40B4-BE49-F238E27FC236}">
                    <a16:creationId xmlns:a16="http://schemas.microsoft.com/office/drawing/2014/main" id="{81F44792-CE29-40A5-B467-E507B2894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42657" y="3433167"/>
                <a:ext cx="615159" cy="615159"/>
              </a:xfrm>
              <a:prstGeom prst="rect">
                <a:avLst/>
              </a:prstGeom>
            </p:spPr>
          </p:pic>
          <p:cxnSp>
            <p:nvCxnSpPr>
              <p:cNvPr id="571" name="Straight Arrow Connector 570">
                <a:extLst>
                  <a:ext uri="{FF2B5EF4-FFF2-40B4-BE49-F238E27FC236}">
                    <a16:creationId xmlns:a16="http://schemas.microsoft.com/office/drawing/2014/main" id="{9A725828-B89D-4B58-9EF4-9C505D3C29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3099" y="3309746"/>
                <a:ext cx="488744" cy="454438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2" name="Straight Arrow Connector 571">
                <a:extLst>
                  <a:ext uri="{FF2B5EF4-FFF2-40B4-BE49-F238E27FC236}">
                    <a16:creationId xmlns:a16="http://schemas.microsoft.com/office/drawing/2014/main" id="{57C0A9D7-69E5-4737-9875-E8692F1BF0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3099" y="3764183"/>
                <a:ext cx="488744" cy="469205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3" name="Connector: Elbow 572">
                <a:extLst>
                  <a:ext uri="{FF2B5EF4-FFF2-40B4-BE49-F238E27FC236}">
                    <a16:creationId xmlns:a16="http://schemas.microsoft.com/office/drawing/2014/main" id="{8EB75B07-0EED-4632-8B3B-B17742203D9B}"/>
                  </a:ext>
                </a:extLst>
              </p:cNvPr>
              <p:cNvCxnSpPr>
                <a:cxnSpLocks/>
                <a:endCxn id="597" idx="1"/>
              </p:cNvCxnSpPr>
              <p:nvPr/>
            </p:nvCxnSpPr>
            <p:spPr>
              <a:xfrm rot="16200000" flipH="1">
                <a:off x="172912" y="4481694"/>
                <a:ext cx="1022527" cy="468051"/>
              </a:xfrm>
              <a:prstGeom prst="bentConnector2">
                <a:avLst/>
              </a:prstGeom>
              <a:noFill/>
              <a:ln w="57150" cap="rnd" cmpd="sng" algn="ctr">
                <a:solidFill>
                  <a:srgbClr val="A5300F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A00450DF-7E69-482D-BD6E-716D571FC0F9}"/>
                  </a:ext>
                </a:extLst>
              </p:cNvPr>
              <p:cNvSpPr/>
              <p:nvPr/>
            </p:nvSpPr>
            <p:spPr bwMode="auto">
              <a:xfrm>
                <a:off x="5860726" y="4860223"/>
                <a:ext cx="1705928" cy="697675"/>
              </a:xfrm>
              <a:prstGeom prst="rect">
                <a:avLst/>
              </a:prstGeom>
              <a:solidFill>
                <a:srgbClr val="E5C243">
                  <a:lumMod val="75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pdf2img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cxnSp>
            <p:nvCxnSpPr>
              <p:cNvPr id="575" name="Straight Arrow Connector 574">
                <a:extLst>
                  <a:ext uri="{FF2B5EF4-FFF2-40B4-BE49-F238E27FC236}">
                    <a16:creationId xmlns:a16="http://schemas.microsoft.com/office/drawing/2014/main" id="{C70E844F-D495-46BF-936A-C08860F9A080}"/>
                  </a:ext>
                </a:extLst>
              </p:cNvPr>
              <p:cNvCxnSpPr>
                <a:cxnSpLocks/>
                <a:stCxn id="565" idx="3"/>
                <a:endCxn id="566" idx="1"/>
              </p:cNvCxnSpPr>
              <p:nvPr/>
            </p:nvCxnSpPr>
            <p:spPr bwMode="auto">
              <a:xfrm flipV="1">
                <a:off x="5221573" y="3694351"/>
                <a:ext cx="639154" cy="644576"/>
              </a:xfrm>
              <a:prstGeom prst="bentConnector3">
                <a:avLst>
                  <a:gd name="adj1" fmla="val 50000"/>
                </a:avLst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6" name="Straight Arrow Connector 575">
                <a:extLst>
                  <a:ext uri="{FF2B5EF4-FFF2-40B4-BE49-F238E27FC236}">
                    <a16:creationId xmlns:a16="http://schemas.microsoft.com/office/drawing/2014/main" id="{038256D6-6236-4750-A431-7AA1E1C9FC4C}"/>
                  </a:ext>
                </a:extLst>
              </p:cNvPr>
              <p:cNvCxnSpPr>
                <a:cxnSpLocks/>
                <a:stCxn id="566" idx="3"/>
                <a:endCxn id="557" idx="1"/>
              </p:cNvCxnSpPr>
              <p:nvPr/>
            </p:nvCxnSpPr>
            <p:spPr bwMode="auto">
              <a:xfrm>
                <a:off x="7566655" y="3694351"/>
                <a:ext cx="318417" cy="606234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7" name="Straight Arrow Connector 576">
                <a:extLst>
                  <a:ext uri="{FF2B5EF4-FFF2-40B4-BE49-F238E27FC236}">
                    <a16:creationId xmlns:a16="http://schemas.microsoft.com/office/drawing/2014/main" id="{9AA25A6F-0DDC-435B-B040-D072AB24212B}"/>
                  </a:ext>
                </a:extLst>
              </p:cNvPr>
              <p:cNvCxnSpPr>
                <a:cxnSpLocks/>
                <a:stCxn id="574" idx="3"/>
                <a:endCxn id="557" idx="1"/>
              </p:cNvCxnSpPr>
              <p:nvPr/>
            </p:nvCxnSpPr>
            <p:spPr bwMode="auto">
              <a:xfrm flipV="1">
                <a:off x="7566655" y="4300585"/>
                <a:ext cx="318417" cy="908475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8" name="Straight Arrow Connector 577">
                <a:extLst>
                  <a:ext uri="{FF2B5EF4-FFF2-40B4-BE49-F238E27FC236}">
                    <a16:creationId xmlns:a16="http://schemas.microsoft.com/office/drawing/2014/main" id="{67564EC0-58F5-49DD-917A-DEB6B04FAFC7}"/>
                  </a:ext>
                </a:extLst>
              </p:cNvPr>
              <p:cNvCxnSpPr>
                <a:cxnSpLocks/>
                <a:stCxn id="600" idx="0"/>
              </p:cNvCxnSpPr>
              <p:nvPr/>
            </p:nvCxnSpPr>
            <p:spPr bwMode="auto">
              <a:xfrm flipH="1">
                <a:off x="8968829" y="3861639"/>
                <a:ext cx="5368" cy="272501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9" name="Straight Arrow Connector 578">
                <a:extLst>
                  <a:ext uri="{FF2B5EF4-FFF2-40B4-BE49-F238E27FC236}">
                    <a16:creationId xmlns:a16="http://schemas.microsoft.com/office/drawing/2014/main" id="{F77FC571-AA09-45D2-98A6-75B1322B6E8F}"/>
                  </a:ext>
                </a:extLst>
              </p:cNvPr>
              <p:cNvCxnSpPr>
                <a:cxnSpLocks/>
                <a:endCxn id="561" idx="0"/>
              </p:cNvCxnSpPr>
              <p:nvPr/>
            </p:nvCxnSpPr>
            <p:spPr bwMode="auto">
              <a:xfrm>
                <a:off x="8968829" y="4814819"/>
                <a:ext cx="22018" cy="315525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D1F5307-95D6-4B0B-87D3-C1941B1C3B12}"/>
                  </a:ext>
                </a:extLst>
              </p:cNvPr>
              <p:cNvSpPr/>
              <p:nvPr/>
            </p:nvSpPr>
            <p:spPr bwMode="auto">
              <a:xfrm>
                <a:off x="10660537" y="3924229"/>
                <a:ext cx="1574635" cy="755767"/>
              </a:xfrm>
              <a:prstGeom prst="rect">
                <a:avLst/>
              </a:prstGeom>
              <a:solidFill>
                <a:srgbClr val="E5C243">
                  <a:lumMod val="75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Compile Data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76C2158E-A005-4399-A0AF-FA04E9FBD303}"/>
                  </a:ext>
                </a:extLst>
              </p:cNvPr>
              <p:cNvSpPr/>
              <p:nvPr/>
            </p:nvSpPr>
            <p:spPr bwMode="auto">
              <a:xfrm>
                <a:off x="3528924" y="2957654"/>
                <a:ext cx="1705928" cy="697675"/>
              </a:xfrm>
              <a:prstGeom prst="rect">
                <a:avLst/>
              </a:prstGeom>
              <a:solidFill>
                <a:srgbClr val="B19C7D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Videos CSV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846D030B-B1AF-421D-95FC-38FFB102D914}"/>
                  </a:ext>
                </a:extLst>
              </p:cNvPr>
              <p:cNvSpPr/>
              <p:nvPr/>
            </p:nvSpPr>
            <p:spPr bwMode="auto">
              <a:xfrm>
                <a:off x="3527617" y="4872794"/>
                <a:ext cx="1705928" cy="697675"/>
              </a:xfrm>
              <a:prstGeom prst="rect">
                <a:avLst/>
              </a:prstGeom>
              <a:solidFill>
                <a:srgbClr val="B19C7D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Slides CSV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cxnSp>
            <p:nvCxnSpPr>
              <p:cNvPr id="584" name="Straight Arrow Connector 583">
                <a:extLst>
                  <a:ext uri="{FF2B5EF4-FFF2-40B4-BE49-F238E27FC236}">
                    <a16:creationId xmlns:a16="http://schemas.microsoft.com/office/drawing/2014/main" id="{BEBDD6CB-C602-404C-AAB4-F97B7031225C}"/>
                  </a:ext>
                </a:extLst>
              </p:cNvPr>
              <p:cNvCxnSpPr>
                <a:cxnSpLocks/>
                <a:stCxn id="582" idx="2"/>
                <a:endCxn id="565" idx="0"/>
              </p:cNvCxnSpPr>
              <p:nvPr/>
            </p:nvCxnSpPr>
            <p:spPr bwMode="auto">
              <a:xfrm flipH="1">
                <a:off x="4380581" y="3655330"/>
                <a:ext cx="1307" cy="334760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" name="Straight Arrow Connector 584">
                <a:extLst>
                  <a:ext uri="{FF2B5EF4-FFF2-40B4-BE49-F238E27FC236}">
                    <a16:creationId xmlns:a16="http://schemas.microsoft.com/office/drawing/2014/main" id="{2CC01749-45A4-46CA-9E2D-EB3C275CB7C4}"/>
                  </a:ext>
                </a:extLst>
              </p:cNvPr>
              <p:cNvCxnSpPr>
                <a:cxnSpLocks/>
                <a:stCxn id="583" idx="3"/>
                <a:endCxn id="574" idx="1"/>
              </p:cNvCxnSpPr>
              <p:nvPr/>
            </p:nvCxnSpPr>
            <p:spPr bwMode="auto">
              <a:xfrm flipV="1">
                <a:off x="5233545" y="5209062"/>
                <a:ext cx="627181" cy="12570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DCCE7AF9-9D15-4C4D-844F-528631566A02}"/>
                  </a:ext>
                </a:extLst>
              </p:cNvPr>
              <p:cNvGrpSpPr/>
              <p:nvPr/>
            </p:nvGrpSpPr>
            <p:grpSpPr>
              <a:xfrm>
                <a:off x="908294" y="4875947"/>
                <a:ext cx="1930261" cy="702072"/>
                <a:chOff x="908294" y="4875947"/>
                <a:chExt cx="1930261" cy="702072"/>
              </a:xfrm>
            </p:grpSpPr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63607D3A-E16B-4DC3-93FA-F76671170F02}"/>
                    </a:ext>
                  </a:extLst>
                </p:cNvPr>
                <p:cNvSpPr/>
                <p:nvPr/>
              </p:nvSpPr>
              <p:spPr>
                <a:xfrm>
                  <a:off x="908294" y="5242568"/>
                  <a:ext cx="1916668" cy="335450"/>
                </a:xfrm>
                <a:prstGeom prst="rect">
                  <a:avLst/>
                </a:prstGeom>
                <a:solidFill>
                  <a:srgbClr val="7F5F52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Rectangle 595">
                  <a:extLst>
                    <a:ext uri="{FF2B5EF4-FFF2-40B4-BE49-F238E27FC236}">
                      <a16:creationId xmlns:a16="http://schemas.microsoft.com/office/drawing/2014/main" id="{7CDB1189-A951-4BFA-A91D-113B38D1C98A}"/>
                    </a:ext>
                  </a:extLst>
                </p:cNvPr>
                <p:cNvSpPr/>
                <p:nvPr/>
              </p:nvSpPr>
              <p:spPr>
                <a:xfrm>
                  <a:off x="908294" y="4877067"/>
                  <a:ext cx="1920353" cy="365500"/>
                </a:xfrm>
                <a:prstGeom prst="rect">
                  <a:avLst/>
                </a:prstGeom>
                <a:solidFill>
                  <a:srgbClr val="D55816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Rectangle 596">
                  <a:extLst>
                    <a:ext uri="{FF2B5EF4-FFF2-40B4-BE49-F238E27FC236}">
                      <a16:creationId xmlns:a16="http://schemas.microsoft.com/office/drawing/2014/main" id="{C1E3FB4D-A791-4B6A-9A70-34D5F66155CC}"/>
                    </a:ext>
                  </a:extLst>
                </p:cNvPr>
                <p:cNvSpPr/>
                <p:nvPr/>
              </p:nvSpPr>
              <p:spPr bwMode="auto">
                <a:xfrm>
                  <a:off x="918200" y="4875947"/>
                  <a:ext cx="1920355" cy="70207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Encode Sans"/>
                    </a:rPr>
                    <a:t>Slides Scraper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Encode Sans"/>
                    </a:rPr>
                    <a:t>&amp; Downloader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endParaRPr>
                </a:p>
              </p:txBody>
            </p:sp>
          </p:grpSp>
          <p:cxnSp>
            <p:nvCxnSpPr>
              <p:cNvPr id="587" name="Straight Arrow Connector 586">
                <a:extLst>
                  <a:ext uri="{FF2B5EF4-FFF2-40B4-BE49-F238E27FC236}">
                    <a16:creationId xmlns:a16="http://schemas.microsoft.com/office/drawing/2014/main" id="{24A14CD6-6697-44C8-8948-8CBB8941337F}"/>
                  </a:ext>
                </a:extLst>
              </p:cNvPr>
              <p:cNvCxnSpPr>
                <a:cxnSpLocks/>
                <a:stCxn id="597" idx="3"/>
                <a:endCxn id="583" idx="1"/>
              </p:cNvCxnSpPr>
              <p:nvPr/>
            </p:nvCxnSpPr>
            <p:spPr bwMode="auto">
              <a:xfrm flipV="1">
                <a:off x="2838556" y="5221632"/>
                <a:ext cx="689061" cy="5351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47E6CD7A-F81F-4E3D-8398-BF9B7B89CF58}"/>
                  </a:ext>
                </a:extLst>
              </p:cNvPr>
              <p:cNvSpPr/>
              <p:nvPr/>
            </p:nvSpPr>
            <p:spPr bwMode="auto">
              <a:xfrm>
                <a:off x="10666790" y="5068843"/>
                <a:ext cx="1574635" cy="690406"/>
              </a:xfrm>
              <a:prstGeom prst="rect">
                <a:avLst/>
              </a:prstGeom>
              <a:solidFill>
                <a:srgbClr val="4D6889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Train Slide Classifier</a:t>
                </a:r>
              </a:p>
            </p:txBody>
          </p:sp>
          <p:cxnSp>
            <p:nvCxnSpPr>
              <p:cNvPr id="589" name="Straight Arrow Connector 588">
                <a:extLst>
                  <a:ext uri="{FF2B5EF4-FFF2-40B4-BE49-F238E27FC236}">
                    <a16:creationId xmlns:a16="http://schemas.microsoft.com/office/drawing/2014/main" id="{37FCD169-63A2-4AEC-BB26-637856604BCD}"/>
                  </a:ext>
                </a:extLst>
              </p:cNvPr>
              <p:cNvCxnSpPr>
                <a:cxnSpLocks/>
                <a:stCxn id="581" idx="2"/>
                <a:endCxn id="588" idx="0"/>
              </p:cNvCxnSpPr>
              <p:nvPr/>
            </p:nvCxnSpPr>
            <p:spPr bwMode="auto">
              <a:xfrm>
                <a:off x="11447855" y="4679996"/>
                <a:ext cx="6253" cy="388848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B9E1BFCF-3837-4AA6-AD5E-FB9A1D65E89A}"/>
                  </a:ext>
                </a:extLst>
              </p:cNvPr>
              <p:cNvSpPr txBox="1"/>
              <p:nvPr/>
            </p:nvSpPr>
            <p:spPr>
              <a:xfrm>
                <a:off x="10259762" y="3005659"/>
                <a:ext cx="1986244" cy="4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</a:rPr>
                  <a:t>Bootstrapping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p:grpSp>
      </p:grpSp>
      <p:sp>
        <p:nvSpPr>
          <p:cNvPr id="654" name="TextBox 19">
            <a:extLst>
              <a:ext uri="{FF2B5EF4-FFF2-40B4-BE49-F238E27FC236}">
                <a16:creationId xmlns:a16="http://schemas.microsoft.com/office/drawing/2014/main" id="{03ED773F-493D-4CF4-9A23-7AD2E249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5862" y="18059400"/>
            <a:ext cx="9655942" cy="4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LVD Mass Collection</a:t>
            </a:r>
          </a:p>
        </p:txBody>
      </p: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02B5054C-176A-4CCD-B32B-3DEA279DD652}"/>
              </a:ext>
            </a:extLst>
          </p:cNvPr>
          <p:cNvGrpSpPr/>
          <p:nvPr/>
        </p:nvGrpSpPr>
        <p:grpSpPr>
          <a:xfrm>
            <a:off x="11496319" y="18471977"/>
            <a:ext cx="9608999" cy="3245023"/>
            <a:chOff x="11496319" y="18211800"/>
            <a:chExt cx="9608999" cy="3245023"/>
          </a:xfrm>
        </p:grpSpPr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B7344613-D76A-48DD-BEDE-963FFE767912}"/>
                </a:ext>
              </a:extLst>
            </p:cNvPr>
            <p:cNvGrpSpPr/>
            <p:nvPr/>
          </p:nvGrpSpPr>
          <p:grpSpPr>
            <a:xfrm>
              <a:off x="11496319" y="18211800"/>
              <a:ext cx="9608999" cy="3245023"/>
              <a:chOff x="-274661" y="2018433"/>
              <a:chExt cx="12134356" cy="4097852"/>
            </a:xfrm>
          </p:grpSpPr>
          <p:cxnSp>
            <p:nvCxnSpPr>
              <p:cNvPr id="691" name="Straight Arrow Connector 690">
                <a:extLst>
                  <a:ext uri="{FF2B5EF4-FFF2-40B4-BE49-F238E27FC236}">
                    <a16:creationId xmlns:a16="http://schemas.microsoft.com/office/drawing/2014/main" id="{9F725B4A-3F0E-448B-B781-7AA9B386C5EF}"/>
                  </a:ext>
                </a:extLst>
              </p:cNvPr>
              <p:cNvCxnSpPr>
                <a:cxnSpLocks/>
                <a:stCxn id="711" idx="3"/>
                <a:endCxn id="692" idx="1"/>
              </p:cNvCxnSpPr>
              <p:nvPr/>
            </p:nvCxnSpPr>
            <p:spPr bwMode="auto">
              <a:xfrm flipV="1">
                <a:off x="2177444" y="4185704"/>
                <a:ext cx="964400" cy="846869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F4BD54F-D877-4730-B384-76BC6D5D44B0}"/>
                  </a:ext>
                </a:extLst>
              </p:cNvPr>
              <p:cNvSpPr/>
              <p:nvPr/>
            </p:nvSpPr>
            <p:spPr bwMode="auto">
              <a:xfrm>
                <a:off x="3141844" y="2255122"/>
                <a:ext cx="4748197" cy="38611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pic>
            <p:nvPicPr>
              <p:cNvPr id="724" name="Graphic 723" descr="Man">
                <a:extLst>
                  <a:ext uri="{FF2B5EF4-FFF2-40B4-BE49-F238E27FC236}">
                    <a16:creationId xmlns:a16="http://schemas.microsoft.com/office/drawing/2014/main" id="{339A6DC2-FB3A-4616-9501-1060CEB75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-274661" y="3521569"/>
                <a:ext cx="647476" cy="647476"/>
              </a:xfrm>
              <a:prstGeom prst="rect">
                <a:avLst/>
              </a:prstGeom>
            </p:spPr>
          </p:pic>
          <p:sp>
            <p:nvSpPr>
              <p:cNvPr id="694" name="TextBox 693">
                <a:extLst>
                  <a:ext uri="{FF2B5EF4-FFF2-40B4-BE49-F238E27FC236}">
                    <a16:creationId xmlns:a16="http://schemas.microsoft.com/office/drawing/2014/main" id="{E23602B2-16AE-43F0-B246-1A5C15ED5BA2}"/>
                  </a:ext>
                </a:extLst>
              </p:cNvPr>
              <p:cNvSpPr txBox="1"/>
              <p:nvPr/>
            </p:nvSpPr>
            <p:spPr>
              <a:xfrm>
                <a:off x="162148" y="4458989"/>
                <a:ext cx="12573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Human Interaction</a:t>
                </a:r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2DA5FB0A-903C-41CB-8A0C-25A948ACFF3A}"/>
                  </a:ext>
                </a:extLst>
              </p:cNvPr>
              <p:cNvSpPr/>
              <p:nvPr/>
            </p:nvSpPr>
            <p:spPr bwMode="auto">
              <a:xfrm>
                <a:off x="628499" y="3547821"/>
                <a:ext cx="1548944" cy="725922"/>
              </a:xfrm>
              <a:prstGeom prst="rect">
                <a:avLst/>
              </a:prstGeom>
              <a:solidFill>
                <a:srgbClr val="D55816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YouTube Scraper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0D663708-E3F6-4BA0-9938-373E4B1D5368}"/>
                  </a:ext>
                </a:extLst>
              </p:cNvPr>
              <p:cNvSpPr/>
              <p:nvPr/>
            </p:nvSpPr>
            <p:spPr bwMode="auto">
              <a:xfrm>
                <a:off x="628499" y="2443756"/>
                <a:ext cx="1548944" cy="725922"/>
              </a:xfrm>
              <a:prstGeom prst="rect">
                <a:avLst/>
              </a:prstGeom>
              <a:solidFill>
                <a:srgbClr val="E5C243">
                  <a:lumMod val="75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YouTube Keywords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5A552FF6-17B9-4CF6-B2EA-3CDDA2B9F151}"/>
                  </a:ext>
                </a:extLst>
              </p:cNvPr>
              <p:cNvSpPr/>
              <p:nvPr/>
            </p:nvSpPr>
            <p:spPr bwMode="auto">
              <a:xfrm>
                <a:off x="8217699" y="2459587"/>
                <a:ext cx="1213011" cy="970450"/>
              </a:xfrm>
              <a:prstGeom prst="rect">
                <a:avLst/>
              </a:prstGeom>
              <a:solidFill>
                <a:srgbClr val="4D6889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CSV Order By Lowest Scores</a:t>
                </a:r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1125A30A-5FED-4A2A-AFD5-8729259A1F26}"/>
                  </a:ext>
                </a:extLst>
              </p:cNvPr>
              <p:cNvSpPr/>
              <p:nvPr/>
            </p:nvSpPr>
            <p:spPr bwMode="auto">
              <a:xfrm>
                <a:off x="10414740" y="2449818"/>
                <a:ext cx="1430935" cy="971434"/>
              </a:xfrm>
              <a:prstGeom prst="rect">
                <a:avLst/>
              </a:prstGeom>
              <a:solidFill>
                <a:srgbClr val="A5300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Manual Sorting Repairs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2C37AB9C-5F97-4C68-8C7B-8F172A0E622C}"/>
                  </a:ext>
                </a:extLst>
              </p:cNvPr>
              <p:cNvSpPr/>
              <p:nvPr/>
            </p:nvSpPr>
            <p:spPr bwMode="auto">
              <a:xfrm>
                <a:off x="10417902" y="3790030"/>
                <a:ext cx="1430934" cy="971434"/>
              </a:xfrm>
              <a:prstGeom prst="rect">
                <a:avLst/>
              </a:prstGeom>
              <a:solidFill>
                <a:srgbClr val="E5C243">
                  <a:lumMod val="75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Compile Data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6C125BC-5DA6-4736-B816-0E651A98AB11}"/>
                  </a:ext>
                </a:extLst>
              </p:cNvPr>
              <p:cNvSpPr/>
              <p:nvPr/>
            </p:nvSpPr>
            <p:spPr bwMode="auto">
              <a:xfrm>
                <a:off x="10428761" y="5103481"/>
                <a:ext cx="1430934" cy="971434"/>
              </a:xfrm>
              <a:prstGeom prst="rect">
                <a:avLst/>
              </a:prstGeom>
              <a:solidFill>
                <a:srgbClr val="4D6889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Train Slide Classifier</a:t>
                </a:r>
              </a:p>
            </p:txBody>
          </p:sp>
          <p:cxnSp>
            <p:nvCxnSpPr>
              <p:cNvPr id="702" name="Straight Arrow Connector 701">
                <a:extLst>
                  <a:ext uri="{FF2B5EF4-FFF2-40B4-BE49-F238E27FC236}">
                    <a16:creationId xmlns:a16="http://schemas.microsoft.com/office/drawing/2014/main" id="{930DFE9B-1B24-40FD-9E2A-3F3703C19143}"/>
                  </a:ext>
                </a:extLst>
              </p:cNvPr>
              <p:cNvCxnSpPr>
                <a:cxnSpLocks/>
                <a:stCxn id="700" idx="2"/>
                <a:endCxn id="701" idx="0"/>
              </p:cNvCxnSpPr>
              <p:nvPr/>
            </p:nvCxnSpPr>
            <p:spPr bwMode="auto">
              <a:xfrm>
                <a:off x="11133370" y="4761464"/>
                <a:ext cx="10859" cy="342017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3" name="Connector: Elbow 702">
                <a:extLst>
                  <a:ext uri="{FF2B5EF4-FFF2-40B4-BE49-F238E27FC236}">
                    <a16:creationId xmlns:a16="http://schemas.microsoft.com/office/drawing/2014/main" id="{D81EB341-D540-4553-B9B1-A5C6A2883270}"/>
                  </a:ext>
                </a:extLst>
              </p:cNvPr>
              <p:cNvCxnSpPr>
                <a:cxnSpLocks/>
                <a:stCxn id="701" idx="1"/>
              </p:cNvCxnSpPr>
              <p:nvPr/>
            </p:nvCxnSpPr>
            <p:spPr>
              <a:xfrm rot="10800000">
                <a:off x="7493457" y="4374122"/>
                <a:ext cx="2935305" cy="1215078"/>
              </a:xfrm>
              <a:prstGeom prst="bentConnector3">
                <a:avLst>
                  <a:gd name="adj1" fmla="val 98988"/>
                </a:avLst>
              </a:prstGeom>
              <a:noFill/>
              <a:ln w="19050" cap="rnd" cmpd="sng" algn="ctr">
                <a:solidFill>
                  <a:srgbClr val="A5300F"/>
                </a:solidFill>
                <a:prstDash val="sysDash"/>
              </a:ln>
              <a:effectLst/>
            </p:spPr>
          </p:cxnSp>
          <p:cxnSp>
            <p:nvCxnSpPr>
              <p:cNvPr id="704" name="Straight Arrow Connector 703">
                <a:extLst>
                  <a:ext uri="{FF2B5EF4-FFF2-40B4-BE49-F238E27FC236}">
                    <a16:creationId xmlns:a16="http://schemas.microsoft.com/office/drawing/2014/main" id="{B9333163-FA06-4467-98EC-75ED1424F836}"/>
                  </a:ext>
                </a:extLst>
              </p:cNvPr>
              <p:cNvCxnSpPr>
                <a:cxnSpLocks/>
                <a:stCxn id="699" idx="2"/>
                <a:endCxn id="700" idx="0"/>
              </p:cNvCxnSpPr>
              <p:nvPr/>
            </p:nvCxnSpPr>
            <p:spPr bwMode="auto">
              <a:xfrm>
                <a:off x="11130207" y="3421252"/>
                <a:ext cx="3162" cy="368778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5" name="Straight Arrow Connector 704">
                <a:extLst>
                  <a:ext uri="{FF2B5EF4-FFF2-40B4-BE49-F238E27FC236}">
                    <a16:creationId xmlns:a16="http://schemas.microsoft.com/office/drawing/2014/main" id="{15377574-7CC7-4F57-A7C5-4867005E2E60}"/>
                  </a:ext>
                </a:extLst>
              </p:cNvPr>
              <p:cNvCxnSpPr>
                <a:cxnSpLocks/>
                <a:endCxn id="699" idx="1"/>
              </p:cNvCxnSpPr>
              <p:nvPr/>
            </p:nvCxnSpPr>
            <p:spPr bwMode="auto">
              <a:xfrm>
                <a:off x="10066704" y="2930694"/>
                <a:ext cx="348036" cy="4842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6" name="Straight Arrow Connector 705">
                <a:extLst>
                  <a:ext uri="{FF2B5EF4-FFF2-40B4-BE49-F238E27FC236}">
                    <a16:creationId xmlns:a16="http://schemas.microsoft.com/office/drawing/2014/main" id="{9A8FA086-B7A1-4D09-BE4E-D747738781C7}"/>
                  </a:ext>
                </a:extLst>
              </p:cNvPr>
              <p:cNvCxnSpPr>
                <a:cxnSpLocks/>
                <a:stCxn id="697" idx="3"/>
              </p:cNvCxnSpPr>
              <p:nvPr/>
            </p:nvCxnSpPr>
            <p:spPr bwMode="auto">
              <a:xfrm flipV="1">
                <a:off x="9430711" y="2941589"/>
                <a:ext cx="320081" cy="3224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7" name="Straight Arrow Connector 706">
                <a:extLst>
                  <a:ext uri="{FF2B5EF4-FFF2-40B4-BE49-F238E27FC236}">
                    <a16:creationId xmlns:a16="http://schemas.microsoft.com/office/drawing/2014/main" id="{DA1F2265-47C9-4D74-9B31-32DB7C9062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04458" y="2918024"/>
                <a:ext cx="313242" cy="0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8" name="Straight Arrow Connector 707">
                <a:extLst>
                  <a:ext uri="{FF2B5EF4-FFF2-40B4-BE49-F238E27FC236}">
                    <a16:creationId xmlns:a16="http://schemas.microsoft.com/office/drawing/2014/main" id="{5595CBF7-0139-4D28-BF26-A30A6472C4FD}"/>
                  </a:ext>
                </a:extLst>
              </p:cNvPr>
              <p:cNvCxnSpPr>
                <a:cxnSpLocks/>
                <a:endCxn id="696" idx="1"/>
              </p:cNvCxnSpPr>
              <p:nvPr/>
            </p:nvCxnSpPr>
            <p:spPr bwMode="auto">
              <a:xfrm flipV="1">
                <a:off x="217873" y="2806717"/>
                <a:ext cx="410626" cy="1021843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9" name="Straight Arrow Connector 708">
                <a:extLst>
                  <a:ext uri="{FF2B5EF4-FFF2-40B4-BE49-F238E27FC236}">
                    <a16:creationId xmlns:a16="http://schemas.microsoft.com/office/drawing/2014/main" id="{39EB6743-8F75-4B2B-9E1E-B1493B9FFD15}"/>
                  </a:ext>
                </a:extLst>
              </p:cNvPr>
              <p:cNvCxnSpPr>
                <a:cxnSpLocks/>
                <a:stCxn id="695" idx="2"/>
                <a:endCxn id="711" idx="0"/>
              </p:cNvCxnSpPr>
              <p:nvPr/>
            </p:nvCxnSpPr>
            <p:spPr bwMode="auto">
              <a:xfrm>
                <a:off x="1402972" y="4273743"/>
                <a:ext cx="0" cy="395869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0" name="Straight Arrow Connector 709">
                <a:extLst>
                  <a:ext uri="{FF2B5EF4-FFF2-40B4-BE49-F238E27FC236}">
                    <a16:creationId xmlns:a16="http://schemas.microsoft.com/office/drawing/2014/main" id="{D69C931D-2900-4927-87B3-5A82B79BD69E}"/>
                  </a:ext>
                </a:extLst>
              </p:cNvPr>
              <p:cNvCxnSpPr>
                <a:cxnSpLocks/>
                <a:stCxn id="696" idx="2"/>
                <a:endCxn id="695" idx="0"/>
              </p:cNvCxnSpPr>
              <p:nvPr/>
            </p:nvCxnSpPr>
            <p:spPr bwMode="auto">
              <a:xfrm>
                <a:off x="1402972" y="3169678"/>
                <a:ext cx="0" cy="378143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3D0C9B3C-D59C-4E1A-B256-C107BB29CDF4}"/>
                  </a:ext>
                </a:extLst>
              </p:cNvPr>
              <p:cNvSpPr/>
              <p:nvPr/>
            </p:nvSpPr>
            <p:spPr bwMode="auto">
              <a:xfrm>
                <a:off x="628499" y="4669612"/>
                <a:ext cx="1548944" cy="725922"/>
              </a:xfrm>
              <a:prstGeom prst="rect">
                <a:avLst/>
              </a:prstGeom>
              <a:solidFill>
                <a:srgbClr val="B19C7D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Videos CSV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3162CE9E-926A-4825-AA3A-6B9777579B76}"/>
                  </a:ext>
                </a:extLst>
              </p:cNvPr>
              <p:cNvSpPr/>
              <p:nvPr/>
            </p:nvSpPr>
            <p:spPr>
              <a:xfrm>
                <a:off x="4770189" y="2344877"/>
                <a:ext cx="1500196" cy="935676"/>
              </a:xfrm>
              <a:custGeom>
                <a:avLst/>
                <a:gdLst>
                  <a:gd name="connsiteX0" fmla="*/ 0 w 1445601"/>
                  <a:gd name="connsiteY0" fmla="*/ 0 h 939640"/>
                  <a:gd name="connsiteX1" fmla="*/ 1445601 w 1445601"/>
                  <a:gd name="connsiteY1" fmla="*/ 0 h 939640"/>
                  <a:gd name="connsiteX2" fmla="*/ 1445601 w 1445601"/>
                  <a:gd name="connsiteY2" fmla="*/ 939640 h 939640"/>
                  <a:gd name="connsiteX3" fmla="*/ 0 w 1445601"/>
                  <a:gd name="connsiteY3" fmla="*/ 939640 h 939640"/>
                  <a:gd name="connsiteX4" fmla="*/ 0 w 1445601"/>
                  <a:gd name="connsiteY4" fmla="*/ 0 h 93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5601" h="939640">
                    <a:moveTo>
                      <a:pt x="0" y="0"/>
                    </a:moveTo>
                    <a:lnTo>
                      <a:pt x="1445601" y="0"/>
                    </a:lnTo>
                    <a:lnTo>
                      <a:pt x="1445601" y="939640"/>
                    </a:lnTo>
                    <a:lnTo>
                      <a:pt x="0" y="939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300F">
                  <a:hueOff val="0"/>
                  <a:satOff val="0"/>
                  <a:lumOff val="0"/>
                  <a:alphaOff val="0"/>
                </a:srgbClr>
              </a:solidFill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Extract Frames</a:t>
                </a:r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06BD5562-2C0A-499F-9F49-45147ADED2DB}"/>
                  </a:ext>
                </a:extLst>
              </p:cNvPr>
              <p:cNvSpPr/>
              <p:nvPr/>
            </p:nvSpPr>
            <p:spPr>
              <a:xfrm>
                <a:off x="3338944" y="2675324"/>
                <a:ext cx="3108853" cy="31088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477386" y="303671"/>
                    </a:moveTo>
                    <a:arcTo wR="1554426" hR="1554426" stAng="18385466" swAng="1636106"/>
                  </a:path>
                </a:pathLst>
              </a:custGeom>
              <a:noFill/>
              <a:ln w="57150" cap="rnd" cmpd="sng" algn="ctr">
                <a:solidFill>
                  <a:srgbClr val="A5300F"/>
                </a:solidFill>
                <a:prstDash val="solid"/>
                <a:tailEnd type="arrow"/>
              </a:ln>
              <a:effectLst/>
            </p:spPr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2CFE74D7-8B48-4E04-A46B-E6C3E049C6FE}"/>
                  </a:ext>
                </a:extLst>
              </p:cNvPr>
              <p:cNvSpPr/>
              <p:nvPr/>
            </p:nvSpPr>
            <p:spPr>
              <a:xfrm>
                <a:off x="6324617" y="3725820"/>
                <a:ext cx="1500196" cy="935676"/>
              </a:xfrm>
              <a:custGeom>
                <a:avLst/>
                <a:gdLst>
                  <a:gd name="connsiteX0" fmla="*/ 0 w 1445601"/>
                  <a:gd name="connsiteY0" fmla="*/ 0 h 939640"/>
                  <a:gd name="connsiteX1" fmla="*/ 1445601 w 1445601"/>
                  <a:gd name="connsiteY1" fmla="*/ 0 h 939640"/>
                  <a:gd name="connsiteX2" fmla="*/ 1445601 w 1445601"/>
                  <a:gd name="connsiteY2" fmla="*/ 939640 h 939640"/>
                  <a:gd name="connsiteX3" fmla="*/ 0 w 1445601"/>
                  <a:gd name="connsiteY3" fmla="*/ 939640 h 939640"/>
                  <a:gd name="connsiteX4" fmla="*/ 0 w 1445601"/>
                  <a:gd name="connsiteY4" fmla="*/ 0 h 93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5601" h="939640">
                    <a:moveTo>
                      <a:pt x="0" y="0"/>
                    </a:moveTo>
                    <a:lnTo>
                      <a:pt x="1445601" y="0"/>
                    </a:lnTo>
                    <a:lnTo>
                      <a:pt x="1445601" y="939640"/>
                    </a:lnTo>
                    <a:lnTo>
                      <a:pt x="0" y="939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300F">
                  <a:hueOff val="0"/>
                  <a:satOff val="0"/>
                  <a:lumOff val="0"/>
                  <a:alphaOff val="0"/>
                </a:srgbClr>
              </a:solidFill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Classify Frames</a:t>
                </a:r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C139944F-F671-41D5-A4CD-F9D2144EEB1F}"/>
                  </a:ext>
                </a:extLst>
              </p:cNvPr>
              <p:cNvSpPr/>
              <p:nvPr/>
            </p:nvSpPr>
            <p:spPr>
              <a:xfrm>
                <a:off x="3314247" y="2115285"/>
                <a:ext cx="3108853" cy="31088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947863" y="2243321"/>
                    </a:moveTo>
                    <a:arcTo wR="1554426" hR="1554426" stAng="1578428" swAng="1636106"/>
                  </a:path>
                </a:pathLst>
              </a:custGeom>
              <a:noFill/>
              <a:ln w="57150" cap="rnd" cmpd="sng" algn="ctr">
                <a:solidFill>
                  <a:srgbClr val="A5300F"/>
                </a:solidFill>
                <a:prstDash val="solid"/>
                <a:tailEnd type="arrow"/>
              </a:ln>
              <a:effectLst/>
            </p:spPr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3D9BE43B-FFCF-4D0F-ABF5-FE67943736FA}"/>
                  </a:ext>
                </a:extLst>
              </p:cNvPr>
              <p:cNvSpPr/>
              <p:nvPr/>
            </p:nvSpPr>
            <p:spPr>
              <a:xfrm>
                <a:off x="4748710" y="5060686"/>
                <a:ext cx="1500196" cy="935676"/>
              </a:xfrm>
              <a:custGeom>
                <a:avLst/>
                <a:gdLst>
                  <a:gd name="connsiteX0" fmla="*/ 0 w 1445601"/>
                  <a:gd name="connsiteY0" fmla="*/ 0 h 939640"/>
                  <a:gd name="connsiteX1" fmla="*/ 1445601 w 1445601"/>
                  <a:gd name="connsiteY1" fmla="*/ 0 h 939640"/>
                  <a:gd name="connsiteX2" fmla="*/ 1445601 w 1445601"/>
                  <a:gd name="connsiteY2" fmla="*/ 939640 h 939640"/>
                  <a:gd name="connsiteX3" fmla="*/ 0 w 1445601"/>
                  <a:gd name="connsiteY3" fmla="*/ 939640 h 939640"/>
                  <a:gd name="connsiteX4" fmla="*/ 0 w 1445601"/>
                  <a:gd name="connsiteY4" fmla="*/ 0 h 93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5601" h="939640">
                    <a:moveTo>
                      <a:pt x="0" y="0"/>
                    </a:moveTo>
                    <a:lnTo>
                      <a:pt x="1445601" y="0"/>
                    </a:lnTo>
                    <a:lnTo>
                      <a:pt x="1445601" y="939640"/>
                    </a:lnTo>
                    <a:lnTo>
                      <a:pt x="0" y="939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300F">
                  <a:hueOff val="0"/>
                  <a:satOff val="0"/>
                  <a:lumOff val="0"/>
                  <a:alphaOff val="0"/>
                </a:srgbClr>
              </a:solidFill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Calculate Average Certainty</a:t>
                </a:r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E676C559-ECD0-45C9-8669-9467D6AAA297}"/>
                  </a:ext>
                </a:extLst>
              </p:cNvPr>
              <p:cNvSpPr/>
              <p:nvPr/>
            </p:nvSpPr>
            <p:spPr>
              <a:xfrm>
                <a:off x="3710069" y="2018433"/>
                <a:ext cx="3108853" cy="31088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631467" y="2805181"/>
                    </a:moveTo>
                    <a:arcTo wR="1554426" hR="1554426" stAng="7585466" swAng="1636106"/>
                  </a:path>
                </a:pathLst>
              </a:custGeom>
              <a:noFill/>
              <a:ln w="57150" cap="rnd" cmpd="sng" algn="ctr">
                <a:solidFill>
                  <a:srgbClr val="A5300F"/>
                </a:solidFill>
                <a:prstDash val="solid"/>
                <a:tailEnd type="arrow"/>
              </a:ln>
              <a:effectLst/>
            </p:spPr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571536DE-157C-4F89-B140-EDD6A58BD01B}"/>
                  </a:ext>
                </a:extLst>
              </p:cNvPr>
              <p:cNvSpPr/>
              <p:nvPr/>
            </p:nvSpPr>
            <p:spPr>
              <a:xfrm>
                <a:off x="3215763" y="3725820"/>
                <a:ext cx="1500196" cy="935676"/>
              </a:xfrm>
              <a:custGeom>
                <a:avLst/>
                <a:gdLst>
                  <a:gd name="connsiteX0" fmla="*/ 0 w 1445601"/>
                  <a:gd name="connsiteY0" fmla="*/ 0 h 939640"/>
                  <a:gd name="connsiteX1" fmla="*/ 1445601 w 1445601"/>
                  <a:gd name="connsiteY1" fmla="*/ 0 h 939640"/>
                  <a:gd name="connsiteX2" fmla="*/ 1445601 w 1445601"/>
                  <a:gd name="connsiteY2" fmla="*/ 939640 h 939640"/>
                  <a:gd name="connsiteX3" fmla="*/ 0 w 1445601"/>
                  <a:gd name="connsiteY3" fmla="*/ 939640 h 939640"/>
                  <a:gd name="connsiteX4" fmla="*/ 0 w 1445601"/>
                  <a:gd name="connsiteY4" fmla="*/ 0 h 93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5601" h="939640">
                    <a:moveTo>
                      <a:pt x="0" y="0"/>
                    </a:moveTo>
                    <a:lnTo>
                      <a:pt x="1445601" y="0"/>
                    </a:lnTo>
                    <a:lnTo>
                      <a:pt x="1445601" y="939640"/>
                    </a:lnTo>
                    <a:lnTo>
                      <a:pt x="0" y="939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300F">
                  <a:hueOff val="0"/>
                  <a:satOff val="0"/>
                  <a:lumOff val="0"/>
                  <a:alphaOff val="0"/>
                </a:srgbClr>
              </a:solidFill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Download Video</a:t>
                </a:r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71A2D270-B8DF-4B78-91F2-A56046F302F3}"/>
                  </a:ext>
                </a:extLst>
              </p:cNvPr>
              <p:cNvSpPr/>
              <p:nvPr/>
            </p:nvSpPr>
            <p:spPr>
              <a:xfrm>
                <a:off x="3740664" y="2488691"/>
                <a:ext cx="3108853" cy="31088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60990" y="865531"/>
                    </a:moveTo>
                    <a:arcTo wR="1554426" hR="1554426" stAng="12378428" swAng="1636106"/>
                  </a:path>
                </a:pathLst>
              </a:custGeom>
              <a:noFill/>
              <a:ln w="57150" cap="rnd" cmpd="sng" algn="ctr">
                <a:solidFill>
                  <a:srgbClr val="A5300F"/>
                </a:solidFill>
                <a:prstDash val="solid"/>
                <a:tailEnd type="arrow"/>
              </a:ln>
              <a:effectLst/>
            </p:spPr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id="{FC174C2F-183E-4F29-BB65-9871698C2047}"/>
                  </a:ext>
                </a:extLst>
              </p:cNvPr>
              <p:cNvSpPr txBox="1"/>
              <p:nvPr/>
            </p:nvSpPr>
            <p:spPr>
              <a:xfrm>
                <a:off x="4740656" y="3595472"/>
                <a:ext cx="1569545" cy="1165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/>
                  </a:rPr>
                  <a:t>For Each Scraped Video</a:t>
                </a:r>
              </a:p>
            </p:txBody>
          </p:sp>
        </p:grpSp>
        <p:pic>
          <p:nvPicPr>
            <p:cNvPr id="741" name="Graphic 740" descr="Man">
              <a:extLst>
                <a:ext uri="{FF2B5EF4-FFF2-40B4-BE49-F238E27FC236}">
                  <a16:creationId xmlns:a16="http://schemas.microsoft.com/office/drawing/2014/main" id="{9A70EE54-7774-47F5-BDBA-3C120723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314004" y="18686469"/>
              <a:ext cx="512726" cy="512726"/>
            </a:xfrm>
            <a:prstGeom prst="rect">
              <a:avLst/>
            </a:prstGeom>
          </p:spPr>
        </p:pic>
      </p:grpSp>
      <p:pic>
        <p:nvPicPr>
          <p:cNvPr id="773" name="Picture 772">
            <a:extLst>
              <a:ext uri="{FF2B5EF4-FFF2-40B4-BE49-F238E27FC236}">
                <a16:creationId xmlns:a16="http://schemas.microsoft.com/office/drawing/2014/main" id="{36EFA1E2-18E4-4DFE-9E74-11355C47096B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3"/>
          <a:stretch/>
        </p:blipFill>
        <p:spPr>
          <a:xfrm>
            <a:off x="18941017" y="26152296"/>
            <a:ext cx="2572320" cy="2651304"/>
          </a:xfrm>
          <a:prstGeom prst="rect">
            <a:avLst/>
          </a:prstGeom>
        </p:spPr>
      </p:pic>
      <p:sp>
        <p:nvSpPr>
          <p:cNvPr id="771" name="TextBox 19">
            <a:extLst>
              <a:ext uri="{FF2B5EF4-FFF2-40B4-BE49-F238E27FC236}">
                <a16:creationId xmlns:a16="http://schemas.microsoft.com/office/drawing/2014/main" id="{0D1CC524-8C0F-4615-A7F2-2CA19E76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7852" y="26076096"/>
            <a:ext cx="7695242" cy="19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Slide Classifier Model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Models: </a:t>
            </a:r>
            <a:r>
              <a:rPr lang="en-US" sz="1800" b="1" dirty="0" err="1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Efficientnet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Resnet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Alexnet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, VGG,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Squeezenet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Densenet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, Inception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Optimizers: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Ranger (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RAdam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 +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LookAhead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) and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AdamW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OneCycleLR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 scheduler)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cs typeface="Arial" panose="020B0604020202020204" pitchFamily="34" charset="0"/>
              </a:rPr>
              <a:t>Modified architectures for better pre-training/feature extracting</a:t>
            </a:r>
          </a:p>
        </p:txBody>
      </p:sp>
      <p:pic>
        <p:nvPicPr>
          <p:cNvPr id="776" name="Content Placeholder 4">
            <a:extLst>
              <a:ext uri="{FF2B5EF4-FFF2-40B4-BE49-F238E27FC236}">
                <a16:creationId xmlns:a16="http://schemas.microsoft.com/office/drawing/2014/main" id="{94655203-8F38-45EE-97E6-599A91A9FCB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706072" y="29336724"/>
            <a:ext cx="5347126" cy="2646400"/>
          </a:xfrm>
          <a:prstGeom prst="rect">
            <a:avLst/>
          </a:prstGeom>
        </p:spPr>
      </p:pic>
      <p:sp>
        <p:nvSpPr>
          <p:cNvPr id="777" name="Rectangle 776">
            <a:extLst>
              <a:ext uri="{FF2B5EF4-FFF2-40B4-BE49-F238E27FC236}">
                <a16:creationId xmlns:a16="http://schemas.microsoft.com/office/drawing/2014/main" id="{6CDC9EAB-5218-442D-8D24-3EC27E16DAFA}"/>
              </a:ext>
            </a:extLst>
          </p:cNvPr>
          <p:cNvSpPr/>
          <p:nvPr/>
        </p:nvSpPr>
        <p:spPr>
          <a:xfrm>
            <a:off x="15751714" y="30894155"/>
            <a:ext cx="416230" cy="543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778" name="Picture 777">
            <a:extLst>
              <a:ext uri="{FF2B5EF4-FFF2-40B4-BE49-F238E27FC236}">
                <a16:creationId xmlns:a16="http://schemas.microsoft.com/office/drawing/2014/main" id="{BBA4733F-1571-4DEA-B0F0-7CA76FB6D08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397383" y="28916368"/>
            <a:ext cx="2899423" cy="2174567"/>
          </a:xfrm>
          <a:prstGeom prst="rect">
            <a:avLst/>
          </a:prstGeom>
        </p:spPr>
      </p:pic>
      <p:sp>
        <p:nvSpPr>
          <p:cNvPr id="779" name="TextBox 778">
            <a:extLst>
              <a:ext uri="{FF2B5EF4-FFF2-40B4-BE49-F238E27FC236}">
                <a16:creationId xmlns:a16="http://schemas.microsoft.com/office/drawing/2014/main" id="{7F18EC02-06DF-482E-BE0F-B79C4B00AC63}"/>
              </a:ext>
            </a:extLst>
          </p:cNvPr>
          <p:cNvSpPr txBox="1"/>
          <p:nvPr/>
        </p:nvSpPr>
        <p:spPr>
          <a:xfrm>
            <a:off x="11654323" y="28684136"/>
            <a:ext cx="537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Efficientnet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 with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AdamW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OneCycleLR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86" name="Content Placeholder 8">
            <a:extLst>
              <a:ext uri="{FF2B5EF4-FFF2-40B4-BE49-F238E27FC236}">
                <a16:creationId xmlns:a16="http://schemas.microsoft.com/office/drawing/2014/main" id="{57D3E999-2FF3-4276-8309-6C1556DF5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155287"/>
              </p:ext>
            </p:extLst>
          </p:nvPr>
        </p:nvGraphicFramePr>
        <p:xfrm>
          <a:off x="22468086" y="7534358"/>
          <a:ext cx="9710516" cy="235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pSp>
        <p:nvGrpSpPr>
          <p:cNvPr id="787" name="Group 786">
            <a:extLst>
              <a:ext uri="{FF2B5EF4-FFF2-40B4-BE49-F238E27FC236}">
                <a16:creationId xmlns:a16="http://schemas.microsoft.com/office/drawing/2014/main" id="{8F7A3CAD-9BCA-427B-B556-3D0B7CB48F2A}"/>
              </a:ext>
            </a:extLst>
          </p:cNvPr>
          <p:cNvGrpSpPr/>
          <p:nvPr/>
        </p:nvGrpSpPr>
        <p:grpSpPr>
          <a:xfrm>
            <a:off x="22547733" y="9159186"/>
            <a:ext cx="3072725" cy="646331"/>
            <a:chOff x="8273989" y="6107836"/>
            <a:chExt cx="3684233" cy="871187"/>
          </a:xfrm>
        </p:grpSpPr>
        <p:sp>
          <p:nvSpPr>
            <p:cNvPr id="788" name="TextBox 787">
              <a:extLst>
                <a:ext uri="{FF2B5EF4-FFF2-40B4-BE49-F238E27FC236}">
                  <a16:creationId xmlns:a16="http://schemas.microsoft.com/office/drawing/2014/main" id="{3A4E0581-A1BB-4702-B2E7-D2A7CE731433}"/>
                </a:ext>
              </a:extLst>
            </p:cNvPr>
            <p:cNvSpPr txBox="1"/>
            <p:nvPr/>
          </p:nvSpPr>
          <p:spPr>
            <a:xfrm>
              <a:off x="8833282" y="6107836"/>
              <a:ext cx="3124940" cy="87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5C243"/>
                  </a:solidFill>
                  <a:effectLst/>
                  <a:uLnTx/>
                  <a:uFillTx/>
                  <a:latin typeface="Century Gothic" panose="020B0502020202020204"/>
                </a:rPr>
                <a:t>= Novel ML Models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</a:rPr>
                <a:t>= Novel Approaches</a:t>
              </a:r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2BEA1689-243B-49DB-97C9-18E51075C9A9}"/>
                </a:ext>
              </a:extLst>
            </p:cNvPr>
            <p:cNvSpPr/>
            <p:nvPr/>
          </p:nvSpPr>
          <p:spPr>
            <a:xfrm>
              <a:off x="8273989" y="6204831"/>
              <a:ext cx="559293" cy="292964"/>
            </a:xfrm>
            <a:prstGeom prst="rect">
              <a:avLst/>
            </a:prstGeom>
            <a:solidFill>
              <a:srgbClr val="E5C243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4248E445-EB4A-4034-A17F-D427DA728A87}"/>
                </a:ext>
              </a:extLst>
            </p:cNvPr>
            <p:cNvSpPr/>
            <p:nvPr/>
          </p:nvSpPr>
          <p:spPr>
            <a:xfrm>
              <a:off x="8273989" y="6600503"/>
              <a:ext cx="559293" cy="292964"/>
            </a:xfrm>
            <a:prstGeom prst="rect">
              <a:avLst/>
            </a:prstGeom>
            <a:solidFill>
              <a:srgbClr val="00B0F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791" name="Right Brace 790">
            <a:extLst>
              <a:ext uri="{FF2B5EF4-FFF2-40B4-BE49-F238E27FC236}">
                <a16:creationId xmlns:a16="http://schemas.microsoft.com/office/drawing/2014/main" id="{1545B32A-1215-46AF-B8C4-E3A858843422}"/>
              </a:ext>
            </a:extLst>
          </p:cNvPr>
          <p:cNvSpPr/>
          <p:nvPr/>
        </p:nvSpPr>
        <p:spPr bwMode="auto">
          <a:xfrm rot="5400000">
            <a:off x="24136668" y="6740268"/>
            <a:ext cx="233093" cy="3675581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92" name="TextBox 791">
            <a:extLst>
              <a:ext uri="{FF2B5EF4-FFF2-40B4-BE49-F238E27FC236}">
                <a16:creationId xmlns:a16="http://schemas.microsoft.com/office/drawing/2014/main" id="{268212BC-F7BA-4C38-AE2C-1108630148C4}"/>
              </a:ext>
            </a:extLst>
          </p:cNvPr>
          <p:cNvSpPr txBox="1"/>
          <p:nvPr/>
        </p:nvSpPr>
        <p:spPr>
          <a:xfrm>
            <a:off x="22954939" y="8686800"/>
            <a:ext cx="260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Slide Classifier</a:t>
            </a:r>
          </a:p>
        </p:txBody>
      </p:sp>
      <p:sp>
        <p:nvSpPr>
          <p:cNvPr id="793" name="TextBox 19">
            <a:extLst>
              <a:ext uri="{FF2B5EF4-FFF2-40B4-BE49-F238E27FC236}">
                <a16:creationId xmlns:a16="http://schemas.microsoft.com/office/drawing/2014/main" id="{83AE796A-D8D8-403B-B0BF-96605BE2C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2448" y="11103099"/>
            <a:ext cx="5776963" cy="20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Perspective Crop:</a:t>
            </a:r>
            <a:r>
              <a:rPr lang="en-US" sz="1800" dirty="0">
                <a:effectLst/>
                <a:latin typeface="+mn-lt"/>
              </a:rPr>
              <a:t> Detect the bounding box of  slide in frame &amp; automatically crop to bounding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Clustering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</a:rPr>
              <a:t>Normal: </a:t>
            </a:r>
            <a:r>
              <a:rPr lang="en-US" sz="1800" dirty="0">
                <a:effectLst/>
                <a:latin typeface="+mn-lt"/>
              </a:rPr>
              <a:t>Groups slides based on features (visual similarities) extracted from </a:t>
            </a:r>
            <a:r>
              <a:rPr lang="en-US" sz="1800" b="1" dirty="0">
                <a:effectLst/>
                <a:latin typeface="+mn-lt"/>
              </a:rPr>
              <a:t>Slide Classifier CNN</a:t>
            </a:r>
            <a:r>
              <a:rPr lang="en-US" sz="1800" dirty="0">
                <a:effectLst/>
                <a:latin typeface="+mn-lt"/>
              </a:rPr>
              <a:t>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</a:rPr>
              <a:t>Affinity Propagation </a:t>
            </a:r>
            <a:r>
              <a:rPr lang="en-US" sz="1800" dirty="0">
                <a:effectLst/>
                <a:latin typeface="+mn-lt"/>
              </a:rPr>
              <a:t>and </a:t>
            </a:r>
            <a:r>
              <a:rPr lang="en-US" sz="1800" b="1" dirty="0">
                <a:effectLst/>
                <a:latin typeface="+mn-lt"/>
              </a:rPr>
              <a:t>K-Means</a:t>
            </a:r>
          </a:p>
        </p:txBody>
      </p: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99F449B4-C497-4FDB-86D8-971ED9AE7916}"/>
              </a:ext>
            </a:extLst>
          </p:cNvPr>
          <p:cNvGrpSpPr/>
          <p:nvPr/>
        </p:nvGrpSpPr>
        <p:grpSpPr>
          <a:xfrm>
            <a:off x="28353375" y="11038060"/>
            <a:ext cx="3831009" cy="2219889"/>
            <a:chOff x="411678" y="2409483"/>
            <a:chExt cx="5358554" cy="3105029"/>
          </a:xfrm>
        </p:grpSpPr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490E2CAA-7AAF-40DD-941E-3695FAD68ED8}"/>
                </a:ext>
              </a:extLst>
            </p:cNvPr>
            <p:cNvSpPr/>
            <p:nvPr/>
          </p:nvSpPr>
          <p:spPr bwMode="auto">
            <a:xfrm>
              <a:off x="411678" y="2409483"/>
              <a:ext cx="1363855" cy="661688"/>
            </a:xfrm>
            <a:prstGeom prst="rect">
              <a:avLst/>
            </a:prstGeom>
            <a:solidFill>
              <a:srgbClr val="E5C243">
                <a:lumMod val="75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Frames</a:t>
              </a:r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1CF69647-4B8C-43C4-8103-DD47FD54797A}"/>
                </a:ext>
              </a:extLst>
            </p:cNvPr>
            <p:cNvSpPr/>
            <p:nvPr/>
          </p:nvSpPr>
          <p:spPr bwMode="auto">
            <a:xfrm>
              <a:off x="2113190" y="2409483"/>
              <a:ext cx="1383270" cy="661688"/>
            </a:xfrm>
            <a:prstGeom prst="rect">
              <a:avLst/>
            </a:prstGeom>
            <a:solidFill>
              <a:srgbClr val="B19C7D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Classifier</a:t>
              </a:r>
            </a:p>
          </p:txBody>
        </p:sp>
        <p:cxnSp>
          <p:nvCxnSpPr>
            <p:cNvPr id="811" name="Straight Arrow Connector 810">
              <a:extLst>
                <a:ext uri="{FF2B5EF4-FFF2-40B4-BE49-F238E27FC236}">
                  <a16:creationId xmlns:a16="http://schemas.microsoft.com/office/drawing/2014/main" id="{C2B391F9-BA47-40F6-93F2-2B838DF7344A}"/>
                </a:ext>
              </a:extLst>
            </p:cNvPr>
            <p:cNvCxnSpPr>
              <a:cxnSpLocks/>
              <a:stCxn id="809" idx="3"/>
              <a:endCxn id="810" idx="1"/>
            </p:cNvCxnSpPr>
            <p:nvPr/>
          </p:nvCxnSpPr>
          <p:spPr bwMode="auto">
            <a:xfrm>
              <a:off x="1775533" y="2740327"/>
              <a:ext cx="337657" cy="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2" name="Straight Arrow Connector 811">
              <a:extLst>
                <a:ext uri="{FF2B5EF4-FFF2-40B4-BE49-F238E27FC236}">
                  <a16:creationId xmlns:a16="http://schemas.microsoft.com/office/drawing/2014/main" id="{A5389770-946E-4FBD-8171-E039F304F399}"/>
                </a:ext>
              </a:extLst>
            </p:cNvPr>
            <p:cNvCxnSpPr>
              <a:cxnSpLocks/>
              <a:stCxn id="810" idx="2"/>
              <a:endCxn id="819" idx="0"/>
            </p:cNvCxnSpPr>
            <p:nvPr/>
          </p:nvCxnSpPr>
          <p:spPr bwMode="auto">
            <a:xfrm flipH="1">
              <a:off x="1232862" y="3071172"/>
              <a:ext cx="1571962" cy="496866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7F6B4DBA-F518-4521-B475-4E928B8ACBF5}"/>
                </a:ext>
              </a:extLst>
            </p:cNvPr>
            <p:cNvSpPr/>
            <p:nvPr/>
          </p:nvSpPr>
          <p:spPr bwMode="auto">
            <a:xfrm>
              <a:off x="2677293" y="4630866"/>
              <a:ext cx="1724578" cy="772474"/>
            </a:xfrm>
            <a:prstGeom prst="rect">
              <a:avLst/>
            </a:prstGeom>
            <a:solidFill>
              <a:srgbClr val="D55816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Perspective Crop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80C4AE98-CD22-4121-9255-4E5BFD60B777}"/>
                </a:ext>
              </a:extLst>
            </p:cNvPr>
            <p:cNvGrpSpPr/>
            <p:nvPr/>
          </p:nvGrpSpPr>
          <p:grpSpPr>
            <a:xfrm>
              <a:off x="411678" y="3568038"/>
              <a:ext cx="1642369" cy="1946474"/>
              <a:chOff x="3977196" y="2654424"/>
              <a:chExt cx="1642369" cy="1946474"/>
            </a:xfrm>
          </p:grpSpPr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234C4C6C-639A-4D72-A98E-4151F1764158}"/>
                  </a:ext>
                </a:extLst>
              </p:cNvPr>
              <p:cNvSpPr/>
              <p:nvPr/>
            </p:nvSpPr>
            <p:spPr bwMode="auto">
              <a:xfrm>
                <a:off x="3977196" y="2654424"/>
                <a:ext cx="1642369" cy="19464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820" name="Rectangle 819">
                <a:extLst>
                  <a:ext uri="{FF2B5EF4-FFF2-40B4-BE49-F238E27FC236}">
                    <a16:creationId xmlns:a16="http://schemas.microsoft.com/office/drawing/2014/main" id="{51988AEF-A07F-4163-A961-98715AA371BA}"/>
                  </a:ext>
                </a:extLst>
              </p:cNvPr>
              <p:cNvSpPr/>
              <p:nvPr/>
            </p:nvSpPr>
            <p:spPr bwMode="auto">
              <a:xfrm>
                <a:off x="4105944" y="2763103"/>
                <a:ext cx="1363854" cy="779295"/>
              </a:xfrm>
              <a:prstGeom prst="rect">
                <a:avLst/>
              </a:prstGeom>
              <a:solidFill>
                <a:srgbClr val="7F5F52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Screen Capture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821" name="Rectangle 820">
                <a:extLst>
                  <a:ext uri="{FF2B5EF4-FFF2-40B4-BE49-F238E27FC236}">
                    <a16:creationId xmlns:a16="http://schemas.microsoft.com/office/drawing/2014/main" id="{35E3A596-4F71-4C38-8574-5BAF6B0B44A3}"/>
                  </a:ext>
                </a:extLst>
              </p:cNvPr>
              <p:cNvSpPr/>
              <p:nvPr/>
            </p:nvSpPr>
            <p:spPr bwMode="auto">
              <a:xfrm>
                <a:off x="4105944" y="3710431"/>
                <a:ext cx="1363854" cy="779296"/>
              </a:xfrm>
              <a:prstGeom prst="rect">
                <a:avLst/>
              </a:prstGeom>
              <a:solidFill>
                <a:srgbClr val="7F5F52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Video Camera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</p:grpSp>
        <p:cxnSp>
          <p:nvCxnSpPr>
            <p:cNvPr id="815" name="Straight Arrow Connector 814">
              <a:extLst>
                <a:ext uri="{FF2B5EF4-FFF2-40B4-BE49-F238E27FC236}">
                  <a16:creationId xmlns:a16="http://schemas.microsoft.com/office/drawing/2014/main" id="{A761ED87-1FA7-44FD-A5C4-2C1F06DC2EBE}"/>
                </a:ext>
              </a:extLst>
            </p:cNvPr>
            <p:cNvCxnSpPr>
              <a:cxnSpLocks/>
              <a:stCxn id="820" idx="3"/>
              <a:endCxn id="818" idx="1"/>
            </p:cNvCxnSpPr>
            <p:nvPr/>
          </p:nvCxnSpPr>
          <p:spPr bwMode="auto">
            <a:xfrm>
              <a:off x="1904280" y="4066364"/>
              <a:ext cx="2395928" cy="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6" name="Straight Arrow Connector 815">
              <a:extLst>
                <a:ext uri="{FF2B5EF4-FFF2-40B4-BE49-F238E27FC236}">
                  <a16:creationId xmlns:a16="http://schemas.microsoft.com/office/drawing/2014/main" id="{62F00B26-A6C8-48FC-8EF6-09404FDBE8C6}"/>
                </a:ext>
              </a:extLst>
            </p:cNvPr>
            <p:cNvCxnSpPr>
              <a:cxnSpLocks/>
              <a:stCxn id="821" idx="3"/>
              <a:endCxn id="813" idx="1"/>
            </p:cNvCxnSpPr>
            <p:nvPr/>
          </p:nvCxnSpPr>
          <p:spPr bwMode="auto">
            <a:xfrm>
              <a:off x="1904280" y="5013692"/>
              <a:ext cx="773013" cy="3411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7" name="Connector: Elbow 816">
              <a:extLst>
                <a:ext uri="{FF2B5EF4-FFF2-40B4-BE49-F238E27FC236}">
                  <a16:creationId xmlns:a16="http://schemas.microsoft.com/office/drawing/2014/main" id="{4A1245F5-5313-49C4-807E-BBC2ED494F87}"/>
                </a:ext>
              </a:extLst>
            </p:cNvPr>
            <p:cNvCxnSpPr>
              <a:cxnSpLocks/>
              <a:stCxn id="813" idx="3"/>
              <a:endCxn id="818" idx="2"/>
            </p:cNvCxnSpPr>
            <p:nvPr/>
          </p:nvCxnSpPr>
          <p:spPr>
            <a:xfrm flipV="1">
              <a:off x="4401871" y="4456012"/>
              <a:ext cx="633349" cy="561091"/>
            </a:xfrm>
            <a:prstGeom prst="bentConnector2">
              <a:avLst/>
            </a:prstGeom>
            <a:noFill/>
            <a:ln w="57150" cap="rnd" cmpd="sng" algn="ctr">
              <a:solidFill>
                <a:srgbClr val="A5300F"/>
              </a:solidFill>
              <a:prstDash val="solid"/>
              <a:tailEnd type="triangle"/>
            </a:ln>
            <a:effectLst/>
          </p:spPr>
        </p:cxn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D2B2AABC-6BAD-4466-8027-022C270B995E}"/>
                </a:ext>
              </a:extLst>
            </p:cNvPr>
            <p:cNvSpPr/>
            <p:nvPr/>
          </p:nvSpPr>
          <p:spPr bwMode="auto">
            <a:xfrm>
              <a:off x="4300208" y="3676717"/>
              <a:ext cx="1470024" cy="779295"/>
            </a:xfrm>
            <a:prstGeom prst="rect">
              <a:avLst/>
            </a:prstGeom>
            <a:solidFill>
              <a:srgbClr val="B19C7D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Group Together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</p:grpSp>
      <p:sp>
        <p:nvSpPr>
          <p:cNvPr id="831" name="Left Brace 830">
            <a:extLst>
              <a:ext uri="{FF2B5EF4-FFF2-40B4-BE49-F238E27FC236}">
                <a16:creationId xmlns:a16="http://schemas.microsoft.com/office/drawing/2014/main" id="{E0736065-EEF1-4F83-813E-60D37730D16F}"/>
              </a:ext>
            </a:extLst>
          </p:cNvPr>
          <p:cNvSpPr/>
          <p:nvPr/>
        </p:nvSpPr>
        <p:spPr bwMode="auto">
          <a:xfrm>
            <a:off x="27994062" y="10982222"/>
            <a:ext cx="213728" cy="2352778"/>
          </a:xfrm>
          <a:prstGeom prst="leftBrace">
            <a:avLst>
              <a:gd name="adj1" fmla="val 8333"/>
              <a:gd name="adj2" fmla="val 15226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32" name="TextBox 831">
            <a:extLst>
              <a:ext uri="{FF2B5EF4-FFF2-40B4-BE49-F238E27FC236}">
                <a16:creationId xmlns:a16="http://schemas.microsoft.com/office/drawing/2014/main" id="{4EE78BB1-C09A-4320-996A-DE1E725000D6}"/>
              </a:ext>
            </a:extLst>
          </p:cNvPr>
          <p:cNvSpPr txBox="1"/>
          <p:nvPr/>
        </p:nvSpPr>
        <p:spPr>
          <a:xfrm>
            <a:off x="22477068" y="13030200"/>
            <a:ext cx="9634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Similar slides are clustered together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Eliminates duplicate frames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that show same slide (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removes transitions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Segment:</a:t>
            </a:r>
            <a:r>
              <a:rPr lang="en-US" sz="1800" dirty="0">
                <a:solidFill>
                  <a:prstClr val="black"/>
                </a:solidFill>
                <a:effectLst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Iterates through the extracted slides in order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Marks a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split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when the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cosine similar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ity between the feature vectors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differs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by a value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greater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than the mean of the cosine similarities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Image Hashing </a:t>
            </a:r>
            <a:r>
              <a:rPr lang="en-US" sz="1800" dirty="0">
                <a:solidFill>
                  <a:srgbClr val="4D6889"/>
                </a:solidFill>
                <a:effectLst/>
                <a:latin typeface="Encode Sans"/>
              </a:rPr>
              <a:t>(Optional)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:</a:t>
            </a:r>
            <a:r>
              <a:rPr lang="en-US" sz="1800" dirty="0">
                <a:solidFill>
                  <a:prstClr val="black"/>
                </a:solidFill>
                <a:effectLst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Detects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near duplicate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OCR: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  <a:ea typeface="ＭＳ Ｐゴシック" pitchFamily="-106" charset="-128"/>
              </a:rPr>
              <a:t>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Recognizes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and “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reads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” the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text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embedded in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images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. Uses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</a:rPr>
              <a:t>Google’s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</a:rPr>
              <a:t> Tesseract-OCR Engine</a:t>
            </a:r>
          </a:p>
        </p:txBody>
      </p:sp>
      <p:cxnSp>
        <p:nvCxnSpPr>
          <p:cNvPr id="834" name="Connector: Elbow 833">
            <a:extLst>
              <a:ext uri="{FF2B5EF4-FFF2-40B4-BE49-F238E27FC236}">
                <a16:creationId xmlns:a16="http://schemas.microsoft.com/office/drawing/2014/main" id="{246A751D-7DC3-4F9D-A6B6-EEC57A7E7375}"/>
              </a:ext>
            </a:extLst>
          </p:cNvPr>
          <p:cNvCxnSpPr/>
          <p:nvPr/>
        </p:nvCxnSpPr>
        <p:spPr bwMode="auto">
          <a:xfrm>
            <a:off x="28701041" y="8686800"/>
            <a:ext cx="678384" cy="240898"/>
          </a:xfrm>
          <a:prstGeom prst="bentConnector3">
            <a:avLst>
              <a:gd name="adj1" fmla="val 9966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7" name="TextBox 836">
            <a:extLst>
              <a:ext uri="{FF2B5EF4-FFF2-40B4-BE49-F238E27FC236}">
                <a16:creationId xmlns:a16="http://schemas.microsoft.com/office/drawing/2014/main" id="{83EB3440-4D6D-4D9F-B621-1C3E5B93D2CD}"/>
              </a:ext>
            </a:extLst>
          </p:cNvPr>
          <p:cNvSpPr txBox="1"/>
          <p:nvPr/>
        </p:nvSpPr>
        <p:spPr>
          <a:xfrm>
            <a:off x="26212800" y="8534400"/>
            <a:ext cx="252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Summarization Models</a:t>
            </a:r>
          </a:p>
        </p:txBody>
      </p:sp>
      <p:sp>
        <p:nvSpPr>
          <p:cNvPr id="841" name="TextBox 19">
            <a:extLst>
              <a:ext uri="{FF2B5EF4-FFF2-40B4-BE49-F238E27FC236}">
                <a16:creationId xmlns:a16="http://schemas.microsoft.com/office/drawing/2014/main" id="{E2FE362D-5BB3-413E-8CBD-6E198C71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729" y="15380087"/>
            <a:ext cx="9582330" cy="53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Transcribe Audio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YouTube:</a:t>
            </a:r>
            <a:r>
              <a:rPr lang="en-US" sz="1800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If the video to be converted to notes is on YouTube,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download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the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transcript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directly from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YouTube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and apply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minimal processing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(remove speaker names).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Human-made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transcripts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improve summarization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(less error from speech-to-text process)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General: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Sphinx and Google Speech Recognition.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DeepSpeech</a:t>
            </a:r>
            <a:endParaRPr lang="en-US" sz="1800" b="1" dirty="0">
              <a:solidFill>
                <a:srgbClr val="4D688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Architecture created by Baidu in 2014. Project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</a:rPr>
              <a:t>DeepSpeech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created by Mozilla (Firefox) to provide open source community with Speech-To-Text engine.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5.97% word error rate on the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  <a:ea typeface="+mn-ea"/>
              </a:rPr>
              <a:t>LibriSpeech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clean test corpus (one of many speech datasets).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Audio File (WAV)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Transcript (TXT)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Chunking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Chunking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increases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voice-to-text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speed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by reducing amount of audio without speech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Voice Activity: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Uses WebRTC Voice Activity Detector (VAD) – reportedly one of the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best VADs available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, being fast, modern, free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D6889"/>
                </a:solidFill>
                <a:effectLst/>
                <a:latin typeface="+mn-lt"/>
                <a:cs typeface="Arial" panose="020B0604020202020204" pitchFamily="34" charset="0"/>
              </a:rPr>
              <a:t>Noise Activity: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Detects segments of audio that are significantly below the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average loudness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  <a:ea typeface="+mn-ea"/>
              </a:rPr>
              <a:t> of the file.</a:t>
            </a:r>
          </a:p>
        </p:txBody>
      </p: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E4847613-8DA2-4B4A-B055-4A61F999C241}"/>
              </a:ext>
            </a:extLst>
          </p:cNvPr>
          <p:cNvGrpSpPr/>
          <p:nvPr/>
        </p:nvGrpSpPr>
        <p:grpSpPr>
          <a:xfrm>
            <a:off x="29489089" y="22474258"/>
            <a:ext cx="2731289" cy="2550126"/>
            <a:chOff x="196042" y="2288279"/>
            <a:chExt cx="3297532" cy="3078811"/>
          </a:xfrm>
        </p:grpSpPr>
        <p:sp>
          <p:nvSpPr>
            <p:cNvPr id="855" name="Rectangle: Diagonal Corners Snipped 854">
              <a:extLst>
                <a:ext uri="{FF2B5EF4-FFF2-40B4-BE49-F238E27FC236}">
                  <a16:creationId xmlns:a16="http://schemas.microsoft.com/office/drawing/2014/main" id="{2DE24D99-262D-4C85-A9B8-7EA41ADFD1CC}"/>
                </a:ext>
              </a:extLst>
            </p:cNvPr>
            <p:cNvSpPr/>
            <p:nvPr/>
          </p:nvSpPr>
          <p:spPr>
            <a:xfrm>
              <a:off x="661416" y="4529520"/>
              <a:ext cx="2385220" cy="837570"/>
            </a:xfrm>
            <a:prstGeom prst="snip2DiagRect">
              <a:avLst/>
            </a:prstGeom>
            <a:solidFill>
              <a:srgbClr val="4D6889"/>
            </a:solidFill>
            <a:ln w="285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Summarization Model</a:t>
              </a:r>
            </a:p>
          </p:txBody>
        </p:sp>
        <p:cxnSp>
          <p:nvCxnSpPr>
            <p:cNvPr id="856" name="Straight Arrow Connector 855">
              <a:extLst>
                <a:ext uri="{FF2B5EF4-FFF2-40B4-BE49-F238E27FC236}">
                  <a16:creationId xmlns:a16="http://schemas.microsoft.com/office/drawing/2014/main" id="{4F404310-4720-4D8B-88BB-6F4F23B02759}"/>
                </a:ext>
              </a:extLst>
            </p:cNvPr>
            <p:cNvCxnSpPr>
              <a:cxnSpLocks/>
              <a:stCxn id="861" idx="2"/>
              <a:endCxn id="855" idx="3"/>
            </p:cNvCxnSpPr>
            <p:nvPr/>
          </p:nvCxnSpPr>
          <p:spPr>
            <a:xfrm>
              <a:off x="1841629" y="4148480"/>
              <a:ext cx="12398" cy="381040"/>
            </a:xfrm>
            <a:prstGeom prst="straightConnector1">
              <a:avLst/>
            </a:prstGeom>
            <a:noFill/>
            <a:ln w="57150" cap="rnd" cmpd="sng" algn="ctr">
              <a:solidFill>
                <a:srgbClr val="A5300F"/>
              </a:solidFill>
              <a:prstDash val="solid"/>
              <a:tailEnd type="triangle"/>
            </a:ln>
            <a:effectLst/>
          </p:spPr>
        </p:cxnSp>
        <p:cxnSp>
          <p:nvCxnSpPr>
            <p:cNvPr id="857" name="Straight Arrow Connector 856">
              <a:extLst>
                <a:ext uri="{FF2B5EF4-FFF2-40B4-BE49-F238E27FC236}">
                  <a16:creationId xmlns:a16="http://schemas.microsoft.com/office/drawing/2014/main" id="{0EB8DD0F-5F99-4D4E-9CAC-52B16AC8577C}"/>
                </a:ext>
              </a:extLst>
            </p:cNvPr>
            <p:cNvCxnSpPr>
              <a:cxnSpLocks/>
              <a:stCxn id="859" idx="2"/>
              <a:endCxn id="861" idx="0"/>
            </p:cNvCxnSpPr>
            <p:nvPr/>
          </p:nvCxnSpPr>
          <p:spPr>
            <a:xfrm flipH="1">
              <a:off x="1841629" y="3029883"/>
              <a:ext cx="920887" cy="422477"/>
            </a:xfrm>
            <a:prstGeom prst="straightConnector1">
              <a:avLst/>
            </a:prstGeom>
            <a:noFill/>
            <a:ln w="57150" cap="rnd" cmpd="sng" algn="ctr">
              <a:solidFill>
                <a:srgbClr val="A5300F"/>
              </a:solidFill>
              <a:prstDash val="solid"/>
              <a:tailEnd type="triangle"/>
            </a:ln>
            <a:effectLst/>
          </p:spPr>
        </p:cxnSp>
        <p:cxnSp>
          <p:nvCxnSpPr>
            <p:cNvPr id="858" name="Straight Arrow Connector 857">
              <a:extLst>
                <a:ext uri="{FF2B5EF4-FFF2-40B4-BE49-F238E27FC236}">
                  <a16:creationId xmlns:a16="http://schemas.microsoft.com/office/drawing/2014/main" id="{652D11D4-74D3-46C9-A963-F01D110EDDCD}"/>
                </a:ext>
              </a:extLst>
            </p:cNvPr>
            <p:cNvCxnSpPr>
              <a:cxnSpLocks/>
              <a:stCxn id="860" idx="2"/>
              <a:endCxn id="861" idx="0"/>
            </p:cNvCxnSpPr>
            <p:nvPr/>
          </p:nvCxnSpPr>
          <p:spPr>
            <a:xfrm>
              <a:off x="927101" y="3029883"/>
              <a:ext cx="914527" cy="422477"/>
            </a:xfrm>
            <a:prstGeom prst="straightConnector1">
              <a:avLst/>
            </a:prstGeom>
            <a:noFill/>
            <a:ln w="57150" cap="rnd" cmpd="sng" algn="ctr">
              <a:solidFill>
                <a:srgbClr val="A5300F"/>
              </a:solidFill>
              <a:prstDash val="solid"/>
              <a:tailEnd type="triangle"/>
            </a:ln>
            <a:effectLst/>
          </p:spPr>
        </p:cxn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2D4DA91E-3231-429F-A41B-9343B718F923}"/>
                </a:ext>
              </a:extLst>
            </p:cNvPr>
            <p:cNvSpPr/>
            <p:nvPr/>
          </p:nvSpPr>
          <p:spPr bwMode="auto">
            <a:xfrm>
              <a:off x="2031456" y="2288279"/>
              <a:ext cx="1462118" cy="741604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Slides Transcript</a:t>
              </a:r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E15C41A2-F997-4249-A742-1A941C6EB1B1}"/>
                </a:ext>
              </a:extLst>
            </p:cNvPr>
            <p:cNvSpPr/>
            <p:nvPr/>
          </p:nvSpPr>
          <p:spPr bwMode="auto">
            <a:xfrm>
              <a:off x="196042" y="2288279"/>
              <a:ext cx="1462118" cy="741604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Audio Transcript</a:t>
              </a:r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644EE6C2-C9FF-4863-8FA9-2FD7629BE164}"/>
                </a:ext>
              </a:extLst>
            </p:cNvPr>
            <p:cNvSpPr/>
            <p:nvPr/>
          </p:nvSpPr>
          <p:spPr bwMode="auto">
            <a:xfrm>
              <a:off x="927100" y="3452360"/>
              <a:ext cx="1829056" cy="696120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Combination Algorithm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</p:grpSp>
      <p:sp>
        <p:nvSpPr>
          <p:cNvPr id="873" name="TextBox 872">
            <a:extLst>
              <a:ext uri="{FF2B5EF4-FFF2-40B4-BE49-F238E27FC236}">
                <a16:creationId xmlns:a16="http://schemas.microsoft.com/office/drawing/2014/main" id="{5517FF27-4C59-4B17-A82E-47BEC72D718F}"/>
              </a:ext>
            </a:extLst>
          </p:cNvPr>
          <p:cNvSpPr txBox="1"/>
          <p:nvPr/>
        </p:nvSpPr>
        <p:spPr>
          <a:xfrm>
            <a:off x="22550967" y="25089214"/>
            <a:ext cx="95919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  <a:cs typeface="Arial" panose="020B0604020202020204" pitchFamily="34" charset="0"/>
              </a:rPr>
              <a:t>only_asr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– only uses the </a:t>
            </a:r>
            <a:r>
              <a:rPr lang="en-US" sz="1800" dirty="0">
                <a:solidFill>
                  <a:srgbClr val="FF0000"/>
                </a:solidFill>
                <a:effectLst/>
                <a:latin typeface="Encode Sans"/>
              </a:rPr>
              <a:t>audio transcript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(deletes the </a:t>
            </a:r>
            <a:r>
              <a:rPr lang="en-US" sz="1800" dirty="0">
                <a:solidFill>
                  <a:srgbClr val="E5C243"/>
                </a:solidFill>
                <a:effectLst/>
                <a:latin typeface="Encode Sans"/>
              </a:rPr>
              <a:t>slide transcript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)</a:t>
            </a:r>
            <a:endParaRPr lang="en-US" sz="1800" b="1" dirty="0">
              <a:solidFill>
                <a:srgbClr val="4D6889"/>
              </a:solidFill>
              <a:effectLst/>
              <a:latin typeface="Encode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</a:rPr>
              <a:t>only_slides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– reverse of </a:t>
            </a:r>
            <a:r>
              <a:rPr lang="en-US" sz="1800" dirty="0" err="1">
                <a:solidFill>
                  <a:srgbClr val="323232"/>
                </a:solidFill>
                <a:effectLst/>
                <a:latin typeface="Encode Sans"/>
              </a:rPr>
              <a:t>only_asr</a:t>
            </a:r>
            <a:r>
              <a:rPr lang="en-US" sz="1800" dirty="0">
                <a:solidFill>
                  <a:srgbClr val="323232"/>
                </a:solidFill>
                <a:effectLst/>
                <a:latin typeface="Encode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</a:rPr>
              <a:t>concat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– appends </a:t>
            </a:r>
            <a:r>
              <a:rPr lang="en-US" sz="1800" dirty="0">
                <a:solidFill>
                  <a:srgbClr val="FF0000"/>
                </a:solidFill>
                <a:effectLst/>
                <a:latin typeface="Encode Sans"/>
              </a:rPr>
              <a:t>audio transcript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to </a:t>
            </a:r>
            <a:r>
              <a:rPr lang="en-US" sz="1800" dirty="0">
                <a:solidFill>
                  <a:schemeClr val="bg2"/>
                </a:solidFill>
                <a:effectLst/>
                <a:latin typeface="Encode Sans"/>
              </a:rPr>
              <a:t>slide transcript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</a:rPr>
              <a:t>full_sents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– </a:t>
            </a:r>
            <a:r>
              <a:rPr lang="en-US" sz="1800" dirty="0">
                <a:solidFill>
                  <a:srgbClr val="FF0000"/>
                </a:solidFill>
                <a:effectLst/>
                <a:latin typeface="Encode Sans"/>
              </a:rPr>
              <a:t>audio transcript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appended to only the complete sentences of the </a:t>
            </a:r>
            <a:r>
              <a:rPr lang="en-US" sz="1800" dirty="0">
                <a:solidFill>
                  <a:schemeClr val="bg2"/>
                </a:solidFill>
                <a:effectLst/>
                <a:latin typeface="Encode Sans"/>
              </a:rPr>
              <a:t>slide transcript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</a:rPr>
              <a:t>keyword_based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(most advanced) – selects a certain percentage of sentences from the </a:t>
            </a:r>
            <a:r>
              <a:rPr lang="en-US" sz="1800" dirty="0">
                <a:solidFill>
                  <a:srgbClr val="FF0000"/>
                </a:solidFill>
                <a:effectLst/>
                <a:latin typeface="Encode Sans"/>
              </a:rPr>
              <a:t>audio transcript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based on keywords found in the </a:t>
            </a:r>
            <a:r>
              <a:rPr lang="en-US" sz="1800" dirty="0">
                <a:solidFill>
                  <a:schemeClr val="bg2"/>
                </a:solidFill>
                <a:effectLst/>
                <a:latin typeface="Encode Sans"/>
              </a:rPr>
              <a:t>slides transcript</a:t>
            </a:r>
          </a:p>
          <a:p>
            <a:pPr lvl="0">
              <a:lnSpc>
                <a:spcPct val="110000"/>
              </a:lnSpc>
            </a:pPr>
            <a:endParaRPr lang="en-US" sz="600" b="1" dirty="0">
              <a:solidFill>
                <a:srgbClr val="C00000"/>
              </a:solidFill>
              <a:effectLst/>
              <a:latin typeface="Encode Sans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  <a:effectLst/>
                <a:latin typeface="Encode Sans"/>
                <a:cs typeface="Arial" panose="020B0604020202020204" pitchFamily="34" charset="0"/>
              </a:rPr>
              <a:t>Summarization Algorithm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Modifications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(Get only complete sentences)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Extractive Summarization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Cluster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– groups lecture transcript into categories &amp; summarizes each using “generic”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Generic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(non-neural) – uses algorithms from </a:t>
            </a:r>
            <a:r>
              <a:rPr lang="en-US" sz="1800" i="1" dirty="0" err="1">
                <a:solidFill>
                  <a:prstClr val="black"/>
                </a:solidFill>
                <a:effectLst/>
                <a:latin typeface="Encode Sans"/>
              </a:rPr>
              <a:t>sumy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 package: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lsa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luhn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lex_rank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text_rank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,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edmundson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, random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Abstractive Summarization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PreSumm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or BART or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TransformerExtSum</a:t>
            </a:r>
            <a:endParaRPr lang="en-US" sz="1800" dirty="0">
              <a:solidFill>
                <a:prstClr val="black"/>
              </a:solidFill>
              <a:effectLst/>
              <a:latin typeface="Encode Sans"/>
            </a:endParaRPr>
          </a:p>
          <a:p>
            <a:pPr lvl="0">
              <a:lnSpc>
                <a:spcPct val="110000"/>
              </a:lnSpc>
            </a:pPr>
            <a:endParaRPr lang="en-US" sz="600" b="1" dirty="0">
              <a:solidFill>
                <a:srgbClr val="C00000"/>
              </a:solidFill>
              <a:effectLst/>
              <a:latin typeface="Encode Sans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  <a:effectLst/>
                <a:latin typeface="Encode Sans"/>
                <a:cs typeface="Arial" panose="020B0604020202020204" pitchFamily="34" charset="0"/>
              </a:rPr>
              <a:t>Neural Summarization Models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</a:rPr>
              <a:t>PreSumm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: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Based on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BERT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, which is pretrained language model (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understands English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language) that can be applied to NLP tasks. Applied </a:t>
            </a:r>
            <a:r>
              <a:rPr lang="en-US" sz="1800" b="1" dirty="0">
                <a:solidFill>
                  <a:prstClr val="black"/>
                </a:solidFill>
                <a:effectLst/>
                <a:latin typeface="Encode Sans"/>
              </a:rPr>
              <a:t>BERT to text summarization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BART: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BART is trained by: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Corrupting text with an arbitrary noising function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Learning a model to reconstruct the original text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Finetuning to summarize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rgbClr val="4D6889"/>
                </a:solidFill>
                <a:effectLst/>
                <a:latin typeface="Encode Sans"/>
              </a:rPr>
              <a:t>TransformerExtSum</a:t>
            </a: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: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Created by </a:t>
            </a:r>
            <a:r>
              <a:rPr lang="en-US" sz="1800" b="1" dirty="0" err="1">
                <a:solidFill>
                  <a:prstClr val="black"/>
                </a:solidFill>
                <a:effectLst/>
                <a:latin typeface="Encode Sans"/>
              </a:rPr>
              <a:t>HHousen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. Improves the architecture of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BertSum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 (extractive component of </a:t>
            </a:r>
            <a:r>
              <a:rPr lang="en-US" sz="1800" dirty="0" err="1">
                <a:solidFill>
                  <a:prstClr val="black"/>
                </a:solidFill>
                <a:effectLst/>
                <a:latin typeface="Encode Sans"/>
              </a:rPr>
              <a:t>PreSumm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)</a:t>
            </a:r>
          </a:p>
        </p:txBody>
      </p:sp>
      <p:sp>
        <p:nvSpPr>
          <p:cNvPr id="889" name="Rectangle 888">
            <a:extLst>
              <a:ext uri="{FF2B5EF4-FFF2-40B4-BE49-F238E27FC236}">
                <a16:creationId xmlns:a16="http://schemas.microsoft.com/office/drawing/2014/main" id="{D552DEFF-F37D-499C-8FF7-825E0E0A8ACD}"/>
              </a:ext>
            </a:extLst>
          </p:cNvPr>
          <p:cNvSpPr/>
          <p:nvPr/>
        </p:nvSpPr>
        <p:spPr>
          <a:xfrm>
            <a:off x="33523923" y="8936841"/>
            <a:ext cx="5394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/>
              </a:rPr>
              <a:t>Pooling mode improvements associated with a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6889"/>
                </a:solidFill>
                <a:effectLst/>
                <a:uLnTx/>
                <a:uFillTx/>
                <a:latin typeface="Encode Sans"/>
              </a:rPr>
              <a:t>0.617 average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/>
              </a:rPr>
              <a:t>ROUGE F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/>
              </a:rPr>
              <a:t>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/>
              </a:rPr>
              <a:t> score improvement.</a:t>
            </a:r>
          </a:p>
        </p:txBody>
      </p: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D0D93E54-4131-4A74-B5DB-A5387343CFFE}"/>
              </a:ext>
            </a:extLst>
          </p:cNvPr>
          <p:cNvGrpSpPr/>
          <p:nvPr/>
        </p:nvGrpSpPr>
        <p:grpSpPr>
          <a:xfrm>
            <a:off x="33332956" y="7065345"/>
            <a:ext cx="5783691" cy="1821635"/>
            <a:chOff x="33668164" y="7708630"/>
            <a:chExt cx="5783691" cy="1821635"/>
          </a:xfrm>
        </p:grpSpPr>
        <p:pic>
          <p:nvPicPr>
            <p:cNvPr id="888" name="Picture 887">
              <a:extLst>
                <a:ext uri="{FF2B5EF4-FFF2-40B4-BE49-F238E27FC236}">
                  <a16:creationId xmlns:a16="http://schemas.microsoft.com/office/drawing/2014/main" id="{3D609666-2F2A-4E3B-A4C4-D0DF3A7A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33668164" y="7708630"/>
              <a:ext cx="5783691" cy="1821635"/>
            </a:xfrm>
            <a:prstGeom prst="rect">
              <a:avLst/>
            </a:prstGeom>
          </p:spPr>
        </p:pic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3CC385C6-7476-4C70-BABE-BD7319954CAD}"/>
                </a:ext>
              </a:extLst>
            </p:cNvPr>
            <p:cNvSpPr/>
            <p:nvPr/>
          </p:nvSpPr>
          <p:spPr>
            <a:xfrm>
              <a:off x="33668164" y="8069483"/>
              <a:ext cx="5783691" cy="325574"/>
            </a:xfrm>
            <a:prstGeom prst="rect">
              <a:avLst/>
            </a:prstGeom>
            <a:noFill/>
            <a:ln w="28575" cap="rnd" cmpd="sng" algn="ctr">
              <a:solidFill>
                <a:srgbClr val="4D688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E7216C80-E3F1-464E-8EDE-D55AC24A2901}"/>
                </a:ext>
              </a:extLst>
            </p:cNvPr>
            <p:cNvSpPr/>
            <p:nvPr/>
          </p:nvSpPr>
          <p:spPr>
            <a:xfrm>
              <a:off x="33668164" y="8803062"/>
              <a:ext cx="5783691" cy="325574"/>
            </a:xfrm>
            <a:prstGeom prst="rect">
              <a:avLst/>
            </a:prstGeom>
            <a:noFill/>
            <a:ln w="28575" cap="rnd" cmpd="sng" algn="ctr">
              <a:solidFill>
                <a:srgbClr val="4D688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33B7D174-FB6C-4E2D-896C-B3A08617080E}"/>
                </a:ext>
              </a:extLst>
            </p:cNvPr>
            <p:cNvSpPr/>
            <p:nvPr/>
          </p:nvSpPr>
          <p:spPr>
            <a:xfrm>
              <a:off x="33668164" y="9169802"/>
              <a:ext cx="5783691" cy="325574"/>
            </a:xfrm>
            <a:prstGeom prst="rect">
              <a:avLst/>
            </a:prstGeom>
            <a:noFill/>
            <a:ln w="28575" cap="rnd" cmpd="sng" algn="ctr">
              <a:solidFill>
                <a:srgbClr val="A5300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9921E12D-9D7C-4CA3-985E-7D68F3B4A85B}"/>
                </a:ext>
              </a:extLst>
            </p:cNvPr>
            <p:cNvSpPr/>
            <p:nvPr/>
          </p:nvSpPr>
          <p:spPr>
            <a:xfrm>
              <a:off x="33668164" y="8436223"/>
              <a:ext cx="5783691" cy="325574"/>
            </a:xfrm>
            <a:prstGeom prst="rect">
              <a:avLst/>
            </a:prstGeom>
            <a:noFill/>
            <a:ln w="28575" cap="rnd" cmpd="sng" algn="ctr">
              <a:solidFill>
                <a:srgbClr val="A5300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655BCC93-5FDB-4A71-BFD5-8894623CE16F}"/>
                </a:ext>
              </a:extLst>
            </p:cNvPr>
            <p:cNvSpPr/>
            <p:nvPr/>
          </p:nvSpPr>
          <p:spPr>
            <a:xfrm>
              <a:off x="35446263" y="8462583"/>
              <a:ext cx="1187796" cy="272954"/>
            </a:xfrm>
            <a:prstGeom prst="rect">
              <a:avLst/>
            </a:prstGeom>
            <a:solidFill>
              <a:srgbClr val="F6F8FA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BertSum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3EAF4E65-E9A0-47E9-879D-62E4AAB8FEA2}"/>
                </a:ext>
              </a:extLst>
            </p:cNvPr>
            <p:cNvSpPr/>
            <p:nvPr/>
          </p:nvSpPr>
          <p:spPr>
            <a:xfrm>
              <a:off x="35107001" y="9196112"/>
              <a:ext cx="1187796" cy="272954"/>
            </a:xfrm>
            <a:prstGeom prst="rect">
              <a:avLst/>
            </a:prstGeom>
            <a:solidFill>
              <a:srgbClr val="F6F8FA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BertSum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A53A6B53-5F40-4268-887B-2F5FC6FC1076}"/>
                </a:ext>
              </a:extLst>
            </p:cNvPr>
            <p:cNvSpPr/>
            <p:nvPr/>
          </p:nvSpPr>
          <p:spPr>
            <a:xfrm>
              <a:off x="35107001" y="8829372"/>
              <a:ext cx="1453009" cy="272954"/>
            </a:xfrm>
            <a:prstGeom prst="rect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My Improvement</a:t>
              </a:r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4C338C31-D3A2-45AD-95D7-4477985DD91C}"/>
                </a:ext>
              </a:extLst>
            </p:cNvPr>
            <p:cNvSpPr/>
            <p:nvPr/>
          </p:nvSpPr>
          <p:spPr>
            <a:xfrm>
              <a:off x="35446264" y="8099941"/>
              <a:ext cx="1225990" cy="272954"/>
            </a:xfrm>
            <a:prstGeom prst="rect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My Improvement</a:t>
              </a:r>
            </a:p>
          </p:txBody>
        </p:sp>
      </p:grpSp>
      <p:pic>
        <p:nvPicPr>
          <p:cNvPr id="901" name="Picture 900">
            <a:extLst>
              <a:ext uri="{FF2B5EF4-FFF2-40B4-BE49-F238E27FC236}">
                <a16:creationId xmlns:a16="http://schemas.microsoft.com/office/drawing/2014/main" id="{D0F5EFAA-075D-4841-9B1E-0F656301C9D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9267360" y="7030867"/>
            <a:ext cx="3681197" cy="1840599"/>
          </a:xfrm>
          <a:prstGeom prst="rect">
            <a:avLst/>
          </a:prstGeom>
        </p:spPr>
      </p:pic>
      <p:sp>
        <p:nvSpPr>
          <p:cNvPr id="902" name="Rectangle 901">
            <a:extLst>
              <a:ext uri="{FF2B5EF4-FFF2-40B4-BE49-F238E27FC236}">
                <a16:creationId xmlns:a16="http://schemas.microsoft.com/office/drawing/2014/main" id="{6546CE49-D7F6-44C0-AF5E-353F303818B3}"/>
              </a:ext>
            </a:extLst>
          </p:cNvPr>
          <p:cNvSpPr/>
          <p:nvPr/>
        </p:nvSpPr>
        <p:spPr>
          <a:xfrm>
            <a:off x="39011957" y="8929350"/>
            <a:ext cx="412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D6889"/>
                </a:solidFill>
                <a:effectLst/>
                <a:latin typeface="Encode Sans"/>
              </a:rPr>
              <a:t>Loss graphs </a:t>
            </a:r>
            <a:r>
              <a:rPr lang="en-US" sz="1800" dirty="0">
                <a:solidFill>
                  <a:prstClr val="black"/>
                </a:solidFill>
                <a:effectLst/>
                <a:latin typeface="Encode Sans"/>
              </a:rPr>
              <a:t>from pooling experiment</a:t>
            </a:r>
          </a:p>
        </p:txBody>
      </p:sp>
      <p:sp>
        <p:nvSpPr>
          <p:cNvPr id="903" name="TextBox 19">
            <a:extLst>
              <a:ext uri="{FF2B5EF4-FFF2-40B4-BE49-F238E27FC236}">
                <a16:creationId xmlns:a16="http://schemas.microsoft.com/office/drawing/2014/main" id="{63050039-7164-486E-889E-D06A8BA5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3337" y="9670810"/>
            <a:ext cx="9598176" cy="4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  <a:effectLst/>
                <a:latin typeface="+mn-lt"/>
                <a:cs typeface="Arial" panose="020B0604020202020204" pitchFamily="34" charset="0"/>
              </a:rPr>
              <a:t>Notes Designer</a:t>
            </a:r>
            <a:endParaRPr lang="en-US" sz="1800" b="1" dirty="0">
              <a:solidFill>
                <a:srgbClr val="4D6889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05" name="TextBox 904">
            <a:extLst>
              <a:ext uri="{FF2B5EF4-FFF2-40B4-BE49-F238E27FC236}">
                <a16:creationId xmlns:a16="http://schemas.microsoft.com/office/drawing/2014/main" id="{B55606F6-CFD5-43E8-9E28-448C83ABD6B3}"/>
              </a:ext>
            </a:extLst>
          </p:cNvPr>
          <p:cNvSpPr txBox="1"/>
          <p:nvPr/>
        </p:nvSpPr>
        <p:spPr>
          <a:xfrm>
            <a:off x="33440323" y="10084961"/>
            <a:ext cx="9224277" cy="9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Basic formatting 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(bold, italics, etc.) from OCR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Features specific 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to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notes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 (headings, etc.) will be generated by the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Notes Designer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Implementation</a:t>
            </a:r>
            <a:r>
              <a:rPr lang="en-US" sz="1800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 details </a:t>
            </a:r>
            <a:r>
              <a:rPr lang="en-US" sz="1800" b="1" dirty="0">
                <a:effectLst/>
                <a:latin typeface="+mn-lt"/>
                <a:ea typeface="ＭＳ Ｐゴシック" pitchFamily="-106" charset="-128"/>
                <a:cs typeface="Arial" panose="020B0604020202020204" pitchFamily="34" charset="0"/>
              </a:rPr>
              <a:t>not determined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4676FF-46CA-4F1F-8E47-25FE7734FFB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520" y="10033703"/>
            <a:ext cx="10058401" cy="935749"/>
          </a:xfrm>
          <a:prstGeom prst="rect">
            <a:avLst/>
          </a:prstGeom>
        </p:spPr>
      </p:pic>
      <p:graphicFrame>
        <p:nvGraphicFramePr>
          <p:cNvPr id="342" name="Diagram 341">
            <a:extLst>
              <a:ext uri="{FF2B5EF4-FFF2-40B4-BE49-F238E27FC236}">
                <a16:creationId xmlns:a16="http://schemas.microsoft.com/office/drawing/2014/main" id="{3BDF9956-3045-45AE-B6D3-77CCAA50B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852648"/>
              </p:ext>
            </p:extLst>
          </p:nvPr>
        </p:nvGraphicFramePr>
        <p:xfrm>
          <a:off x="33471414" y="17116561"/>
          <a:ext cx="9598176" cy="211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CBE055-A179-4B9C-9F93-5298DDCF57E9}"/>
              </a:ext>
            </a:extLst>
          </p:cNvPr>
          <p:cNvGrpSpPr/>
          <p:nvPr/>
        </p:nvGrpSpPr>
        <p:grpSpPr>
          <a:xfrm>
            <a:off x="33257653" y="20458070"/>
            <a:ext cx="9891482" cy="4098286"/>
            <a:chOff x="199831" y="2149135"/>
            <a:chExt cx="9891482" cy="4098286"/>
          </a:xfrm>
        </p:grpSpPr>
        <p:cxnSp>
          <p:nvCxnSpPr>
            <p:cNvPr id="393" name="Connector: Elbow 392">
              <a:extLst>
                <a:ext uri="{FF2B5EF4-FFF2-40B4-BE49-F238E27FC236}">
                  <a16:creationId xmlns:a16="http://schemas.microsoft.com/office/drawing/2014/main" id="{81D2682D-61A4-45B1-B7E0-4F15529652C8}"/>
                </a:ext>
              </a:extLst>
            </p:cNvPr>
            <p:cNvCxnSpPr>
              <a:cxnSpLocks/>
              <a:stCxn id="421" idx="0"/>
              <a:endCxn id="422" idx="2"/>
            </p:cNvCxnSpPr>
            <p:nvPr/>
          </p:nvCxnSpPr>
          <p:spPr>
            <a:xfrm flipV="1">
              <a:off x="9265369" y="5075948"/>
              <a:ext cx="1590" cy="328287"/>
            </a:xfrm>
            <a:prstGeom prst="straightConnector1">
              <a:avLst/>
            </a:prstGeom>
            <a:noFill/>
            <a:ln w="57150" cap="rnd" cmpd="sng" algn="ctr">
              <a:solidFill>
                <a:srgbClr val="A5300F"/>
              </a:solidFill>
              <a:prstDash val="solid"/>
              <a:tailEnd type="triangle"/>
            </a:ln>
            <a:effectLst/>
          </p:spPr>
        </p:cxn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B7DC2486-E7F8-4806-B44D-41B5A3557689}"/>
                </a:ext>
              </a:extLst>
            </p:cNvPr>
            <p:cNvCxnSpPr>
              <a:stCxn id="405" idx="3"/>
              <a:endCxn id="406" idx="0"/>
            </p:cNvCxnSpPr>
            <p:nvPr/>
          </p:nvCxnSpPr>
          <p:spPr bwMode="auto">
            <a:xfrm>
              <a:off x="1339677" y="4026667"/>
              <a:ext cx="687379" cy="842278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808F5528-3F2A-4016-8964-51738621EFDA}"/>
                </a:ext>
              </a:extLst>
            </p:cNvPr>
            <p:cNvCxnSpPr>
              <a:stCxn id="405" idx="3"/>
              <a:endCxn id="418" idx="2"/>
            </p:cNvCxnSpPr>
            <p:nvPr/>
          </p:nvCxnSpPr>
          <p:spPr bwMode="auto">
            <a:xfrm flipV="1">
              <a:off x="1339677" y="3324807"/>
              <a:ext cx="687379" cy="70186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6" name="Straight Arrow Connector 395">
              <a:extLst>
                <a:ext uri="{FF2B5EF4-FFF2-40B4-BE49-F238E27FC236}">
                  <a16:creationId xmlns:a16="http://schemas.microsoft.com/office/drawing/2014/main" id="{5F4F9115-7734-4A7E-9487-F4F30DEFDF68}"/>
                </a:ext>
              </a:extLst>
            </p:cNvPr>
            <p:cNvCxnSpPr>
              <a:stCxn id="418" idx="3"/>
            </p:cNvCxnSpPr>
            <p:nvPr/>
          </p:nvCxnSpPr>
          <p:spPr bwMode="auto">
            <a:xfrm flipV="1">
              <a:off x="2596979" y="3112222"/>
              <a:ext cx="251414" cy="1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7" name="Straight Arrow Connector 396">
              <a:extLst>
                <a:ext uri="{FF2B5EF4-FFF2-40B4-BE49-F238E27FC236}">
                  <a16:creationId xmlns:a16="http://schemas.microsoft.com/office/drawing/2014/main" id="{3C1F1483-02D2-43E9-BAD1-6C9A87838335}"/>
                </a:ext>
              </a:extLst>
            </p:cNvPr>
            <p:cNvCxnSpPr>
              <a:cxnSpLocks/>
              <a:stCxn id="419" idx="3"/>
              <a:endCxn id="420" idx="1"/>
            </p:cNvCxnSpPr>
            <p:nvPr/>
          </p:nvCxnSpPr>
          <p:spPr bwMode="auto">
            <a:xfrm>
              <a:off x="8009696" y="2601708"/>
              <a:ext cx="292033" cy="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8" name="Straight Arrow Connector 397">
              <a:extLst>
                <a:ext uri="{FF2B5EF4-FFF2-40B4-BE49-F238E27FC236}">
                  <a16:creationId xmlns:a16="http://schemas.microsoft.com/office/drawing/2014/main" id="{77AD711A-DB72-4986-83DC-274C07EC5EAE}"/>
                </a:ext>
              </a:extLst>
            </p:cNvPr>
            <p:cNvCxnSpPr>
              <a:cxnSpLocks/>
              <a:stCxn id="420" idx="2"/>
              <a:endCxn id="426" idx="0"/>
            </p:cNvCxnSpPr>
            <p:nvPr/>
          </p:nvCxnSpPr>
          <p:spPr bwMode="auto">
            <a:xfrm flipH="1">
              <a:off x="7369643" y="2949768"/>
              <a:ext cx="1670271" cy="415353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" name="Straight Arrow Connector 398">
              <a:extLst>
                <a:ext uri="{FF2B5EF4-FFF2-40B4-BE49-F238E27FC236}">
                  <a16:creationId xmlns:a16="http://schemas.microsoft.com/office/drawing/2014/main" id="{7EE9AE40-241D-408E-B31C-3F7C0A591605}"/>
                </a:ext>
              </a:extLst>
            </p:cNvPr>
            <p:cNvCxnSpPr>
              <a:cxnSpLocks/>
              <a:endCxn id="419" idx="1"/>
            </p:cNvCxnSpPr>
            <p:nvPr/>
          </p:nvCxnSpPr>
          <p:spPr bwMode="auto">
            <a:xfrm>
              <a:off x="6269472" y="2601708"/>
              <a:ext cx="263854" cy="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97EDEC0B-ED07-465F-A977-D3F628527F48}"/>
                </a:ext>
              </a:extLst>
            </p:cNvPr>
            <p:cNvCxnSpPr>
              <a:stCxn id="406" idx="2"/>
              <a:endCxn id="407" idx="0"/>
            </p:cNvCxnSpPr>
            <p:nvPr/>
          </p:nvCxnSpPr>
          <p:spPr bwMode="auto">
            <a:xfrm>
              <a:off x="2027056" y="5294114"/>
              <a:ext cx="677" cy="324509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1" name="Straight Arrow Connector 400">
              <a:extLst>
                <a:ext uri="{FF2B5EF4-FFF2-40B4-BE49-F238E27FC236}">
                  <a16:creationId xmlns:a16="http://schemas.microsoft.com/office/drawing/2014/main" id="{1DF0BBAD-9422-4BD7-B1C8-C228401D9486}"/>
                </a:ext>
              </a:extLst>
            </p:cNvPr>
            <p:cNvCxnSpPr>
              <a:stCxn id="407" idx="3"/>
              <a:endCxn id="408" idx="1"/>
            </p:cNvCxnSpPr>
            <p:nvPr/>
          </p:nvCxnSpPr>
          <p:spPr bwMode="auto">
            <a:xfrm>
              <a:off x="2597656" y="5831208"/>
              <a:ext cx="263650" cy="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2" name="Straight Arrow Connector 401">
              <a:extLst>
                <a:ext uri="{FF2B5EF4-FFF2-40B4-BE49-F238E27FC236}">
                  <a16:creationId xmlns:a16="http://schemas.microsoft.com/office/drawing/2014/main" id="{9D19819F-977B-41C5-BF37-020303E82520}"/>
                </a:ext>
              </a:extLst>
            </p:cNvPr>
            <p:cNvCxnSpPr>
              <a:cxnSpLocks/>
              <a:stCxn id="408" idx="3"/>
              <a:endCxn id="423" idx="1"/>
            </p:cNvCxnSpPr>
            <p:nvPr/>
          </p:nvCxnSpPr>
          <p:spPr bwMode="auto">
            <a:xfrm flipV="1">
              <a:off x="4341579" y="5825828"/>
              <a:ext cx="2290974" cy="538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F82F70C2-204C-4CFF-BC2F-9CC95BC01F3A}"/>
                </a:ext>
              </a:extLst>
            </p:cNvPr>
            <p:cNvCxnSpPr>
              <a:cxnSpLocks/>
              <a:stCxn id="423" idx="3"/>
              <a:endCxn id="421" idx="1"/>
            </p:cNvCxnSpPr>
            <p:nvPr/>
          </p:nvCxnSpPr>
          <p:spPr bwMode="auto">
            <a:xfrm>
              <a:off x="8106733" y="5825828"/>
              <a:ext cx="332691" cy="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4FF95FC0-6A83-4355-8690-506057497870}"/>
                </a:ext>
              </a:extLst>
            </p:cNvPr>
            <p:cNvCxnSpPr>
              <a:stCxn id="422" idx="0"/>
              <a:endCxn id="425" idx="2"/>
            </p:cNvCxnSpPr>
            <p:nvPr/>
          </p:nvCxnSpPr>
          <p:spPr bwMode="auto">
            <a:xfrm flipV="1">
              <a:off x="9266959" y="3840248"/>
              <a:ext cx="0" cy="525137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36C48362-311E-4343-BE1A-8C7617794204}"/>
                </a:ext>
              </a:extLst>
            </p:cNvPr>
            <p:cNvSpPr/>
            <p:nvPr/>
          </p:nvSpPr>
          <p:spPr bwMode="auto">
            <a:xfrm>
              <a:off x="199831" y="3814082"/>
              <a:ext cx="1139846" cy="425169"/>
            </a:xfrm>
            <a:prstGeom prst="rect">
              <a:avLst/>
            </a:prstGeom>
            <a:solidFill>
              <a:srgbClr val="D55816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Lecture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CEDC72B7-B8A8-4F8C-8505-3F391B17CC4F}"/>
                </a:ext>
              </a:extLst>
            </p:cNvPr>
            <p:cNvSpPr/>
            <p:nvPr/>
          </p:nvSpPr>
          <p:spPr bwMode="auto">
            <a:xfrm>
              <a:off x="1457133" y="4868945"/>
              <a:ext cx="1139846" cy="425169"/>
            </a:xfrm>
            <a:prstGeom prst="rect">
              <a:avLst/>
            </a:prstGeom>
            <a:solidFill>
              <a:srgbClr val="7F5F52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Audio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EDA518D0-AE05-4D01-B7DB-96390181887C}"/>
                </a:ext>
              </a:extLst>
            </p:cNvPr>
            <p:cNvSpPr/>
            <p:nvPr/>
          </p:nvSpPr>
          <p:spPr bwMode="auto">
            <a:xfrm>
              <a:off x="1457810" y="5618623"/>
              <a:ext cx="1139846" cy="425169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NLP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D9633028-9946-4BD1-801F-89CBCE017BBC}"/>
                </a:ext>
              </a:extLst>
            </p:cNvPr>
            <p:cNvSpPr/>
            <p:nvPr/>
          </p:nvSpPr>
          <p:spPr bwMode="auto">
            <a:xfrm>
              <a:off x="2861306" y="5618623"/>
              <a:ext cx="1480273" cy="425169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Transcription</a:t>
              </a: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E770C4E0-1E0B-49BE-B32C-B66404FB8072}"/>
                </a:ext>
              </a:extLst>
            </p:cNvPr>
            <p:cNvSpPr/>
            <p:nvPr/>
          </p:nvSpPr>
          <p:spPr bwMode="auto">
            <a:xfrm>
              <a:off x="2882171" y="2149135"/>
              <a:ext cx="3387301" cy="25403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ysClr val="window" lastClr="FFFFFF">
                  <a:lumMod val="50000"/>
                </a:sys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ncode Sans"/>
                </a:rPr>
                <a:t>Frame Selector</a:t>
              </a:r>
            </a:p>
          </p:txBody>
        </p:sp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2797FA08-C145-4A23-B1EB-145CEFE94D01}"/>
                </a:ext>
              </a:extLst>
            </p:cNvPr>
            <p:cNvCxnSpPr>
              <a:stCxn id="415" idx="2"/>
              <a:endCxn id="413" idx="0"/>
            </p:cNvCxnSpPr>
            <p:nvPr/>
          </p:nvCxnSpPr>
          <p:spPr bwMode="auto">
            <a:xfrm flipH="1">
              <a:off x="3822830" y="3569937"/>
              <a:ext cx="747335" cy="27204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78574A8C-7F62-4BA9-9C53-29D0C64FFA91}"/>
                </a:ext>
              </a:extLst>
            </p:cNvPr>
            <p:cNvCxnSpPr>
              <a:stCxn id="415" idx="2"/>
              <a:endCxn id="414" idx="0"/>
            </p:cNvCxnSpPr>
            <p:nvPr/>
          </p:nvCxnSpPr>
          <p:spPr bwMode="auto">
            <a:xfrm>
              <a:off x="4570165" y="3569937"/>
              <a:ext cx="759466" cy="272040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D765A510-AD00-4C96-B16C-F7BAD595DEC7}"/>
                </a:ext>
              </a:extLst>
            </p:cNvPr>
            <p:cNvCxnSpPr>
              <a:stCxn id="416" idx="2"/>
              <a:endCxn id="415" idx="0"/>
            </p:cNvCxnSpPr>
            <p:nvPr/>
          </p:nvCxnSpPr>
          <p:spPr bwMode="auto">
            <a:xfrm flipH="1">
              <a:off x="4570165" y="2937557"/>
              <a:ext cx="1838" cy="272074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420E1F62-703F-4387-A3E4-AA5E7402178C}"/>
                </a:ext>
              </a:extLst>
            </p:cNvPr>
            <p:cNvSpPr/>
            <p:nvPr/>
          </p:nvSpPr>
          <p:spPr bwMode="auto">
            <a:xfrm>
              <a:off x="3252907" y="3841977"/>
              <a:ext cx="1139846" cy="675167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Slides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76970EC0-95CD-4315-9EEB-5CF4D3235D1D}"/>
                </a:ext>
              </a:extLst>
            </p:cNvPr>
            <p:cNvSpPr/>
            <p:nvPr/>
          </p:nvSpPr>
          <p:spPr bwMode="auto">
            <a:xfrm>
              <a:off x="4759708" y="3841977"/>
              <a:ext cx="1139846" cy="675167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Not Slides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52946ADF-CBBA-46BB-ADDF-5F95C54C30F3}"/>
                </a:ext>
              </a:extLst>
            </p:cNvPr>
            <p:cNvSpPr/>
            <p:nvPr/>
          </p:nvSpPr>
          <p:spPr bwMode="auto">
            <a:xfrm>
              <a:off x="2996962" y="3209631"/>
              <a:ext cx="3146405" cy="360306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Slide Classifier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1491966E-A126-4576-8F41-69CB75C9D3C9}"/>
                </a:ext>
              </a:extLst>
            </p:cNvPr>
            <p:cNvSpPr/>
            <p:nvPr/>
          </p:nvSpPr>
          <p:spPr bwMode="auto">
            <a:xfrm>
              <a:off x="2998800" y="2567080"/>
              <a:ext cx="3146405" cy="370477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Video Keyframe Every Second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81B71DB1-A599-4DF2-BB97-8B7644CA2013}"/>
                </a:ext>
              </a:extLst>
            </p:cNvPr>
            <p:cNvGrpSpPr/>
            <p:nvPr/>
          </p:nvGrpSpPr>
          <p:grpSpPr>
            <a:xfrm>
              <a:off x="6411728" y="3365121"/>
              <a:ext cx="1915830" cy="1785491"/>
              <a:chOff x="28180954" y="21505223"/>
              <a:chExt cx="1915830" cy="1785491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763A9A42-77F5-418D-B1D7-6F98DB3F85A9}"/>
                  </a:ext>
                </a:extLst>
              </p:cNvPr>
              <p:cNvSpPr/>
              <p:nvPr/>
            </p:nvSpPr>
            <p:spPr bwMode="auto">
              <a:xfrm>
                <a:off x="28180954" y="21505223"/>
                <a:ext cx="1915830" cy="17854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/>
                  </a:rPr>
                  <a:t>Text Recognition</a:t>
                </a:r>
              </a:p>
            </p:txBody>
          </p:sp>
          <p:cxnSp>
            <p:nvCxnSpPr>
              <p:cNvPr id="427" name="Straight Arrow Connector 426">
                <a:extLst>
                  <a:ext uri="{FF2B5EF4-FFF2-40B4-BE49-F238E27FC236}">
                    <a16:creationId xmlns:a16="http://schemas.microsoft.com/office/drawing/2014/main" id="{340A27EA-A199-42E1-9689-FD6C7884E2B4}"/>
                  </a:ext>
                </a:extLst>
              </p:cNvPr>
              <p:cNvCxnSpPr>
                <a:stCxn id="428" idx="2"/>
                <a:endCxn id="429" idx="0"/>
              </p:cNvCxnSpPr>
              <p:nvPr/>
            </p:nvCxnSpPr>
            <p:spPr bwMode="auto">
              <a:xfrm>
                <a:off x="29139456" y="22369094"/>
                <a:ext cx="0" cy="334400"/>
              </a:xfrm>
              <a:prstGeom prst="straightConnector1">
                <a:avLst/>
              </a:prstGeom>
              <a:solidFill>
                <a:srgbClr val="A5300F"/>
              </a:solidFill>
              <a:ln w="5715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10D0108B-5074-4CE7-804C-6E50F19ED718}"/>
                  </a:ext>
                </a:extLst>
              </p:cNvPr>
              <p:cNvSpPr/>
              <p:nvPr/>
            </p:nvSpPr>
            <p:spPr bwMode="auto">
              <a:xfrm>
                <a:off x="28326475" y="21962888"/>
                <a:ext cx="1625961" cy="406206"/>
              </a:xfrm>
              <a:prstGeom prst="rect">
                <a:avLst/>
              </a:prstGeom>
              <a:solidFill>
                <a:srgbClr val="A5300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OCR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44952A2-6362-46CC-9F5A-5E2A04D2F190}"/>
                  </a:ext>
                </a:extLst>
              </p:cNvPr>
              <p:cNvSpPr/>
              <p:nvPr/>
            </p:nvSpPr>
            <p:spPr bwMode="auto">
              <a:xfrm>
                <a:off x="28326476" y="22703494"/>
                <a:ext cx="1625960" cy="406206"/>
              </a:xfrm>
              <a:prstGeom prst="rect">
                <a:avLst/>
              </a:prstGeom>
              <a:solidFill>
                <a:srgbClr val="A5300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ncode Sans"/>
                  </a:rPr>
                  <a:t>Spell Checker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endParaRPr>
              </a:p>
            </p:txBody>
          </p:sp>
        </p:grp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361DE771-5B8D-4EDB-B5E3-D55158675EDC}"/>
                </a:ext>
              </a:extLst>
            </p:cNvPr>
            <p:cNvSpPr/>
            <p:nvPr/>
          </p:nvSpPr>
          <p:spPr bwMode="auto">
            <a:xfrm>
              <a:off x="1457133" y="2899638"/>
              <a:ext cx="1139846" cy="425169"/>
            </a:xfrm>
            <a:prstGeom prst="rect">
              <a:avLst/>
            </a:prstGeom>
            <a:solidFill>
              <a:srgbClr val="7F5F52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Video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84BC5AE-1B64-49CF-8DF0-0463DEDA6A64}"/>
                </a:ext>
              </a:extLst>
            </p:cNvPr>
            <p:cNvSpPr/>
            <p:nvPr/>
          </p:nvSpPr>
          <p:spPr bwMode="auto">
            <a:xfrm>
              <a:off x="6533326" y="2253648"/>
              <a:ext cx="1476370" cy="696120"/>
            </a:xfrm>
            <a:prstGeom prst="rect">
              <a:avLst/>
            </a:prstGeom>
            <a:solidFill>
              <a:srgbClr val="4D6889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Edge Detection &amp; Cropping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DD522FC7-CC07-4611-8486-76AEB733B247}"/>
                </a:ext>
              </a:extLst>
            </p:cNvPr>
            <p:cNvSpPr/>
            <p:nvPr/>
          </p:nvSpPr>
          <p:spPr bwMode="auto">
            <a:xfrm>
              <a:off x="8301729" y="2253648"/>
              <a:ext cx="1476370" cy="696120"/>
            </a:xfrm>
            <a:prstGeom prst="rect">
              <a:avLst/>
            </a:prstGeom>
            <a:solidFill>
              <a:srgbClr val="4D6889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Clustering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(Key Frames)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8EDD380F-A6CB-4772-877A-C64593A16233}"/>
                </a:ext>
              </a:extLst>
            </p:cNvPr>
            <p:cNvSpPr/>
            <p:nvPr/>
          </p:nvSpPr>
          <p:spPr bwMode="auto">
            <a:xfrm>
              <a:off x="8439424" y="5404235"/>
              <a:ext cx="1651889" cy="843186"/>
            </a:xfrm>
            <a:prstGeom prst="rect">
              <a:avLst/>
            </a:prstGeom>
            <a:solidFill>
              <a:srgbClr val="C39F1B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Text Summarization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6FC5BA4A-FB36-459D-8608-C39E8DA61413}"/>
                </a:ext>
              </a:extLst>
            </p:cNvPr>
            <p:cNvSpPr/>
            <p:nvPr/>
          </p:nvSpPr>
          <p:spPr bwMode="auto">
            <a:xfrm>
              <a:off x="8570926" y="4365385"/>
              <a:ext cx="1392066" cy="710563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Notes Designer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96C757BC-C06F-4E45-99F3-5C257347C496}"/>
                </a:ext>
              </a:extLst>
            </p:cNvPr>
            <p:cNvSpPr/>
            <p:nvPr/>
          </p:nvSpPr>
          <p:spPr bwMode="auto">
            <a:xfrm>
              <a:off x="6632553" y="5454005"/>
              <a:ext cx="1474180" cy="743645"/>
            </a:xfrm>
            <a:prstGeom prst="rect">
              <a:avLst/>
            </a:prstGeom>
            <a:solidFill>
              <a:srgbClr val="A5300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Combination Algorithm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  <p:cxnSp>
          <p:nvCxnSpPr>
            <p:cNvPr id="424" name="Straight Arrow Connector 423">
              <a:extLst>
                <a:ext uri="{FF2B5EF4-FFF2-40B4-BE49-F238E27FC236}">
                  <a16:creationId xmlns:a16="http://schemas.microsoft.com/office/drawing/2014/main" id="{B6A68885-AAE1-4175-ADB6-E72A65946DAB}"/>
                </a:ext>
              </a:extLst>
            </p:cNvPr>
            <p:cNvCxnSpPr>
              <a:cxnSpLocks/>
              <a:stCxn id="426" idx="2"/>
              <a:endCxn id="423" idx="0"/>
            </p:cNvCxnSpPr>
            <p:nvPr/>
          </p:nvCxnSpPr>
          <p:spPr bwMode="auto">
            <a:xfrm>
              <a:off x="7369643" y="5150612"/>
              <a:ext cx="0" cy="303393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A5300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0DEC8115-F3AA-48C6-BA2D-7334C436F444}"/>
                </a:ext>
              </a:extLst>
            </p:cNvPr>
            <p:cNvSpPr/>
            <p:nvPr/>
          </p:nvSpPr>
          <p:spPr bwMode="auto">
            <a:xfrm>
              <a:off x="8713986" y="3429410"/>
              <a:ext cx="1105945" cy="410838"/>
            </a:xfrm>
            <a:prstGeom prst="rect">
              <a:avLst/>
            </a:prstGeom>
            <a:solidFill>
              <a:srgbClr val="D55816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ncode Sans"/>
                </a:rPr>
                <a:t>Notes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9D1D91-CC07-43B4-965E-4E8C6F964878}"/>
              </a:ext>
            </a:extLst>
          </p:cNvPr>
          <p:cNvGrpSpPr/>
          <p:nvPr/>
        </p:nvGrpSpPr>
        <p:grpSpPr>
          <a:xfrm>
            <a:off x="33451800" y="12954000"/>
            <a:ext cx="9381219" cy="1623680"/>
            <a:chOff x="33719404" y="12832667"/>
            <a:chExt cx="9381219" cy="1623680"/>
          </a:xfrm>
        </p:grpSpPr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257AE944-3AF6-4198-9959-4DB77567C0E4}"/>
                </a:ext>
              </a:extLst>
            </p:cNvPr>
            <p:cNvCxnSpPr>
              <a:cxnSpLocks/>
              <a:endCxn id="442" idx="1"/>
            </p:cNvCxnSpPr>
            <p:nvPr/>
          </p:nvCxnSpPr>
          <p:spPr bwMode="auto">
            <a:xfrm>
              <a:off x="41462477" y="13948903"/>
              <a:ext cx="388358" cy="3382"/>
            </a:xfrm>
            <a:prstGeom prst="straightConnector1">
              <a:avLst/>
            </a:prstGeom>
            <a:solidFill>
              <a:srgbClr val="A5300F"/>
            </a:solidFill>
            <a:ln w="57150" cap="flat" cmpd="sng" algn="ctr">
              <a:solidFill>
                <a:srgbClr val="4D688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59A39569-ED49-4CC1-9DCA-11889BC11B8C}"/>
                </a:ext>
              </a:extLst>
            </p:cNvPr>
            <p:cNvGrpSpPr/>
            <p:nvPr/>
          </p:nvGrpSpPr>
          <p:grpSpPr>
            <a:xfrm>
              <a:off x="33719404" y="12832667"/>
              <a:ext cx="7846720" cy="1623680"/>
              <a:chOff x="12802777" y="28033073"/>
              <a:chExt cx="7846720" cy="1623680"/>
            </a:xfrm>
          </p:grpSpPr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99BAFBE7-EF6B-4761-8F2A-2925AED915EF}"/>
                  </a:ext>
                </a:extLst>
              </p:cNvPr>
              <p:cNvCxnSpPr>
                <a:cxnSpLocks/>
                <a:stCxn id="215" idx="3"/>
                <a:endCxn id="216" idx="1"/>
              </p:cNvCxnSpPr>
              <p:nvPr/>
            </p:nvCxnSpPr>
            <p:spPr bwMode="auto">
              <a:xfrm>
                <a:off x="13942623" y="29149309"/>
                <a:ext cx="509494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1B9859C1-6482-4E76-9C1A-F8ED53FA4322}"/>
                  </a:ext>
                </a:extLst>
              </p:cNvPr>
              <p:cNvCxnSpPr/>
              <p:nvPr/>
            </p:nvCxnSpPr>
            <p:spPr bwMode="auto">
              <a:xfrm>
                <a:off x="15591963" y="29041847"/>
                <a:ext cx="509494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18B08E19-B47D-4DE2-8526-C59758FD0AFA}"/>
                  </a:ext>
                </a:extLst>
              </p:cNvPr>
              <p:cNvCxnSpPr/>
              <p:nvPr/>
            </p:nvCxnSpPr>
            <p:spPr bwMode="auto">
              <a:xfrm>
                <a:off x="17251121" y="29043533"/>
                <a:ext cx="509494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3A4FD51E-050C-4B72-82C5-09CEC7903C36}"/>
                  </a:ext>
                </a:extLst>
              </p:cNvPr>
              <p:cNvSpPr/>
              <p:nvPr/>
            </p:nvSpPr>
            <p:spPr bwMode="auto">
              <a:xfrm>
                <a:off x="12802777" y="28686848"/>
                <a:ext cx="1139846" cy="924921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My Flask Template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7128C56-A411-4939-A7DC-7E2A8391655C}"/>
                  </a:ext>
                </a:extLst>
              </p:cNvPr>
              <p:cNvSpPr/>
              <p:nvPr/>
            </p:nvSpPr>
            <p:spPr bwMode="auto">
              <a:xfrm>
                <a:off x="14452117" y="28686848"/>
                <a:ext cx="1139846" cy="924921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Customize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975D400-A8BB-4CC7-9C0C-EB932CCCDFAB}"/>
                  </a:ext>
                </a:extLst>
              </p:cNvPr>
              <p:cNvSpPr/>
              <p:nvPr/>
            </p:nvSpPr>
            <p:spPr bwMode="auto">
              <a:xfrm>
                <a:off x="16101457" y="28682718"/>
                <a:ext cx="1139846" cy="924921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Deploy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8" name="Cylinder 217">
                <a:extLst>
                  <a:ext uri="{FF2B5EF4-FFF2-40B4-BE49-F238E27FC236}">
                    <a16:creationId xmlns:a16="http://schemas.microsoft.com/office/drawing/2014/main" id="{23AB6BA4-7E3C-459A-93AE-FA70F4A3FDB2}"/>
                  </a:ext>
                </a:extLst>
              </p:cNvPr>
              <p:cNvSpPr/>
              <p:nvPr/>
            </p:nvSpPr>
            <p:spPr bwMode="auto">
              <a:xfrm>
                <a:off x="17770433" y="28677201"/>
                <a:ext cx="1139846" cy="924921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Web Server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C2F0AD92-9A47-4296-9327-B2E4A7C07DD0}"/>
                  </a:ext>
                </a:extLst>
              </p:cNvPr>
              <p:cNvGrpSpPr/>
              <p:nvPr/>
            </p:nvGrpSpPr>
            <p:grpSpPr>
              <a:xfrm>
                <a:off x="19346458" y="28616422"/>
                <a:ext cx="1303039" cy="1040331"/>
                <a:chOff x="19320118" y="28669434"/>
                <a:chExt cx="1303039" cy="1040331"/>
              </a:xfrm>
            </p:grpSpPr>
            <p:sp>
              <p:nvSpPr>
                <p:cNvPr id="240" name="Cylinder 239">
                  <a:extLst>
                    <a:ext uri="{FF2B5EF4-FFF2-40B4-BE49-F238E27FC236}">
                      <a16:creationId xmlns:a16="http://schemas.microsoft.com/office/drawing/2014/main" id="{B7B29C6B-14F7-4346-9495-F3ED9D26F715}"/>
                    </a:ext>
                  </a:extLst>
                </p:cNvPr>
                <p:cNvSpPr/>
                <p:nvPr/>
              </p:nvSpPr>
              <p:spPr bwMode="auto">
                <a:xfrm>
                  <a:off x="19320118" y="28669434"/>
                  <a:ext cx="1004918" cy="815435"/>
                </a:xfrm>
                <a:prstGeom prst="can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239" name="Cylinder 238">
                  <a:extLst>
                    <a:ext uri="{FF2B5EF4-FFF2-40B4-BE49-F238E27FC236}">
                      <a16:creationId xmlns:a16="http://schemas.microsoft.com/office/drawing/2014/main" id="{63722913-177D-4428-A405-E2EBAAF7403F}"/>
                    </a:ext>
                  </a:extLst>
                </p:cNvPr>
                <p:cNvSpPr/>
                <p:nvPr/>
              </p:nvSpPr>
              <p:spPr bwMode="auto">
                <a:xfrm>
                  <a:off x="19462766" y="28781882"/>
                  <a:ext cx="1004918" cy="815435"/>
                </a:xfrm>
                <a:prstGeom prst="can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238" name="Cylinder 237">
                  <a:extLst>
                    <a:ext uri="{FF2B5EF4-FFF2-40B4-BE49-F238E27FC236}">
                      <a16:creationId xmlns:a16="http://schemas.microsoft.com/office/drawing/2014/main" id="{2BC27D0E-488E-4DED-924A-746E00A1801D}"/>
                    </a:ext>
                  </a:extLst>
                </p:cNvPr>
                <p:cNvSpPr/>
                <p:nvPr/>
              </p:nvSpPr>
              <p:spPr bwMode="auto">
                <a:xfrm>
                  <a:off x="19618239" y="28894330"/>
                  <a:ext cx="1004918" cy="815435"/>
                </a:xfrm>
                <a:prstGeom prst="can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</a:rPr>
                    <a:t>Backend Cluster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</p:grp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8374A9B7-CD1D-499B-B18F-0E8FE3E81197}"/>
                  </a:ext>
                </a:extLst>
              </p:cNvPr>
              <p:cNvCxnSpPr>
                <a:cxnSpLocks/>
                <a:stCxn id="176" idx="2"/>
                <a:endCxn id="218" idx="1"/>
              </p:cNvCxnSpPr>
              <p:nvPr/>
            </p:nvCxnSpPr>
            <p:spPr bwMode="auto">
              <a:xfrm>
                <a:off x="18338782" y="28409087"/>
                <a:ext cx="1574" cy="26811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4D688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F00C85D7-41E6-4AA2-822B-7CBBC640C5D4}"/>
                  </a:ext>
                </a:extLst>
              </p:cNvPr>
              <p:cNvSpPr/>
              <p:nvPr/>
            </p:nvSpPr>
            <p:spPr bwMode="auto">
              <a:xfrm>
                <a:off x="17768859" y="28033074"/>
                <a:ext cx="1139846" cy="376013"/>
              </a:xfrm>
              <a:prstGeom prst="roundRect">
                <a:avLst/>
              </a:prstGeom>
              <a:solidFill>
                <a:srgbClr val="4D688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User Data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998AF657-A03B-4F5D-A80E-0955A8656402}"/>
                  </a:ext>
                </a:extLst>
              </p:cNvPr>
              <p:cNvCxnSpPr>
                <a:cxnSpLocks/>
                <a:stCxn id="218" idx="4"/>
              </p:cNvCxnSpPr>
              <p:nvPr/>
            </p:nvCxnSpPr>
            <p:spPr bwMode="auto">
              <a:xfrm>
                <a:off x="18910279" y="29139662"/>
                <a:ext cx="402672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4D688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1" name="Rectangle: Rounded Corners 260">
                <a:extLst>
                  <a:ext uri="{FF2B5EF4-FFF2-40B4-BE49-F238E27FC236}">
                    <a16:creationId xmlns:a16="http://schemas.microsoft.com/office/drawing/2014/main" id="{00E2D28A-3F84-4E42-A0E0-115029E3C146}"/>
                  </a:ext>
                </a:extLst>
              </p:cNvPr>
              <p:cNvSpPr/>
              <p:nvPr/>
            </p:nvSpPr>
            <p:spPr bwMode="auto">
              <a:xfrm>
                <a:off x="16302060" y="28033073"/>
                <a:ext cx="1139846" cy="376013"/>
              </a:xfrm>
              <a:prstGeom prst="roundRect">
                <a:avLst/>
              </a:prstGeom>
              <a:solidFill>
                <a:srgbClr val="4D688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User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262" name="Straight Arrow Connector 261">
                <a:extLst>
                  <a:ext uri="{FF2B5EF4-FFF2-40B4-BE49-F238E27FC236}">
                    <a16:creationId xmlns:a16="http://schemas.microsoft.com/office/drawing/2014/main" id="{30ED8817-C351-4EEF-9967-774504E90C73}"/>
                  </a:ext>
                </a:extLst>
              </p:cNvPr>
              <p:cNvCxnSpPr>
                <a:cxnSpLocks/>
                <a:stCxn id="261" idx="3"/>
                <a:endCxn id="176" idx="1"/>
              </p:cNvCxnSpPr>
              <p:nvPr/>
            </p:nvCxnSpPr>
            <p:spPr bwMode="auto">
              <a:xfrm>
                <a:off x="17441906" y="28221080"/>
                <a:ext cx="326953" cy="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4D688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40" name="Straight Arrow Connector 47">
              <a:extLst>
                <a:ext uri="{FF2B5EF4-FFF2-40B4-BE49-F238E27FC236}">
                  <a16:creationId xmlns:a16="http://schemas.microsoft.com/office/drawing/2014/main" id="{DACB6BBA-A0B1-4D35-9993-FE448F7CF8CE}"/>
                </a:ext>
              </a:extLst>
            </p:cNvPr>
            <p:cNvCxnSpPr>
              <a:cxnSpLocks/>
              <a:stCxn id="442" idx="0"/>
              <a:endCxn id="261" idx="0"/>
            </p:cNvCxnSpPr>
            <p:nvPr/>
          </p:nvCxnSpPr>
          <p:spPr bwMode="auto">
            <a:xfrm rot="16200000" flipV="1">
              <a:off x="39682311" y="10938966"/>
              <a:ext cx="899718" cy="4687119"/>
            </a:xfrm>
            <a:prstGeom prst="bentConnector3">
              <a:avLst>
                <a:gd name="adj1" fmla="val 118275"/>
              </a:avLst>
            </a:prstGeom>
            <a:solidFill>
              <a:srgbClr val="A5300F"/>
            </a:solidFill>
            <a:ln w="38100" cap="flat" cmpd="sng" algn="ctr">
              <a:solidFill>
                <a:srgbClr val="4D688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2" name="Rectangle: Rounded Corners 441">
              <a:extLst>
                <a:ext uri="{FF2B5EF4-FFF2-40B4-BE49-F238E27FC236}">
                  <a16:creationId xmlns:a16="http://schemas.microsoft.com/office/drawing/2014/main" id="{6A6509B3-C61C-4836-BAFF-84D15A9D0DE0}"/>
                </a:ext>
              </a:extLst>
            </p:cNvPr>
            <p:cNvSpPr/>
            <p:nvPr/>
          </p:nvSpPr>
          <p:spPr bwMode="auto">
            <a:xfrm>
              <a:off x="41850835" y="13732385"/>
              <a:ext cx="1249788" cy="439800"/>
            </a:xfrm>
            <a:prstGeom prst="roundRect">
              <a:avLst/>
            </a:prstGeom>
            <a:solidFill>
              <a:srgbClr val="4D6889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effectLst/>
                  <a:latin typeface="Encode Sans"/>
                </a:rPr>
                <a:t>AI Prediction</a:t>
              </a:r>
              <a:endParaRPr lang="en-US" kern="0" dirty="0">
                <a:solidFill>
                  <a:prstClr val="white"/>
                </a:solidFill>
                <a:effectLst/>
                <a:latin typeface="Encode San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954402ED-CD78-4910-9717-92BB72A03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6">
                                            <p:graphicEl>
                                              <a:dgm id="{954402ED-CD78-4910-9717-92BB72A03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C0151705-EC0B-4E96-BF4B-89E17715B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6">
                                            <p:graphicEl>
                                              <a:dgm id="{C0151705-EC0B-4E96-BF4B-89E17715B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AAA19DF7-2CD6-4FDE-8EAD-0C819A796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6">
                                            <p:graphicEl>
                                              <a:dgm id="{AAA19DF7-2CD6-4FDE-8EAD-0C819A796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A3BF7178-82F8-4270-A6E7-457C9DBBD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6">
                                            <p:graphicEl>
                                              <a:dgm id="{A3BF7178-82F8-4270-A6E7-457C9DBBD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A70573EF-A2F0-42EA-9082-15EDFBF4B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">
                                            <p:graphicEl>
                                              <a:dgm id="{A70573EF-A2F0-42EA-9082-15EDFBF4B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86433E05-2771-4CA0-8897-2BBA33BE9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6">
                                            <p:graphicEl>
                                              <a:dgm id="{86433E05-2771-4CA0-8897-2BBA33BE9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C40C0009-D278-4E55-88A9-06E6A00DB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6">
                                            <p:graphicEl>
                                              <a:dgm id="{C40C0009-D278-4E55-88A9-06E6A00DB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19A38278-53F0-4E69-B003-5CD0A020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6">
                                            <p:graphicEl>
                                              <a:dgm id="{19A38278-53F0-4E69-B003-5CD0A0204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736D036D-527E-496A-B93E-BD61F9117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6">
                                            <p:graphicEl>
                                              <a:dgm id="{736D036D-527E-496A-B93E-BD61F9117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25F69D0E-2759-4AB7-A1B0-5B9DEF90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6">
                                            <p:graphicEl>
                                              <a:dgm id="{25F69D0E-2759-4AB7-A1B0-5B9DEF90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A42A5DBF-9DCC-47BF-8369-ADD4DAD3C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6">
                                            <p:graphicEl>
                                              <a:dgm id="{A42A5DBF-9DCC-47BF-8369-ADD4DAD3C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09635BF9-13CA-4017-B6A8-6AD6C9B72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6">
                                            <p:graphicEl>
                                              <a:dgm id="{09635BF9-13CA-4017-B6A8-6AD6C9B72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6AC305D0-4393-48FA-8547-5CF5AB859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6">
                                            <p:graphicEl>
                                              <a:dgm id="{6AC305D0-4393-48FA-8547-5CF5AB859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C59798CE-3874-4C08-9D59-9C5712112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6">
                                            <p:graphicEl>
                                              <a:dgm id="{C59798CE-3874-4C08-9D59-9C5712112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graphicEl>
                                              <a:dgm id="{E9C2055F-A355-4049-9DAD-6B944E23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6">
                                            <p:graphicEl>
                                              <a:dgm id="{E9C2055F-A355-4049-9DAD-6B944E23F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634BBCBC-F3B6-41B6-AA93-B45314ED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2">
                                            <p:graphicEl>
                                              <a:dgm id="{634BBCBC-F3B6-41B6-AA93-B45314ED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9CA1596D-C724-4CD7-AB90-11798C00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2">
                                            <p:graphicEl>
                                              <a:dgm id="{9CA1596D-C724-4CD7-AB90-11798C008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6A2EEF9B-8804-424F-908D-4473F5E00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2">
                                            <p:graphicEl>
                                              <a:dgm id="{6A2EEF9B-8804-424F-908D-4473F5E00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2F3B48C2-9724-4590-B83F-A40783C9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2">
                                            <p:graphicEl>
                                              <a:dgm id="{2F3B48C2-9724-4590-B83F-A40783C9C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B095784A-57D7-4892-8230-D0D5F6AB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2">
                                            <p:graphicEl>
                                              <a:dgm id="{B095784A-57D7-4892-8230-D0D5F6AB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53FFAF9E-85DF-422F-80D3-47B23560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2">
                                            <p:graphicEl>
                                              <a:dgm id="{53FFAF9E-85DF-422F-80D3-47B23560B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5BB30052-5BAF-48FA-B801-3C46B70BB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2">
                                            <p:graphicEl>
                                              <a:dgm id="{5BB30052-5BAF-48FA-B801-3C46B70BB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3A236E5D-1324-4520-8795-6A04D692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2">
                                            <p:graphicEl>
                                              <a:dgm id="{3A236E5D-1324-4520-8795-6A04D6925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B45856F4-2893-4BB4-BEF2-668386600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2">
                                            <p:graphicEl>
                                              <a:dgm id="{B45856F4-2893-4BB4-BEF2-668386600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graphicEl>
                                              <a:dgm id="{82C8F6B5-CAF8-4361-BA5A-5595FD20E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2">
                                            <p:graphicEl>
                                              <a:dgm id="{82C8F6B5-CAF8-4361-BA5A-5595FD20E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 animBg="1"/>
      <p:bldP spid="874" grpId="0" animBg="1"/>
      <p:bldP spid="843" grpId="0" animBg="1"/>
      <p:bldP spid="777" grpId="0" animBg="1"/>
      <p:bldGraphic spid="786" grpId="0" uiExpand="1">
        <p:bldSub>
          <a:bldDgm bld="one"/>
        </p:bldSub>
      </p:bldGraphic>
      <p:bldP spid="902" grpId="0"/>
      <p:bldGraphic spid="342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oster">
      <a:majorFont>
        <a:latin typeface="Quattrocento Sans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3085</Words>
  <PresentationFormat>Custom</PresentationFormat>
  <Paragraphs>312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Quattrocento Sans</vt:lpstr>
      <vt:lpstr>Times New Roman</vt:lpstr>
      <vt:lpstr>Quattrocento</vt:lpstr>
      <vt:lpstr>Century Gothic</vt:lpstr>
      <vt:lpstr>Encode Sans</vt:lpstr>
      <vt:lpstr>Encode Sans SemiBold</vt:lpstr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modified xsi:type="dcterms:W3CDTF">2020-06-29T21:37:13Z</dcterms:modified>
</cp:coreProperties>
</file>