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Montserrat"/>
      <p:regular r:id="rId25"/>
      <p:bold r:id="rId26"/>
      <p:italic r:id="rId27"/>
      <p:boldItalic r:id="rId28"/>
    </p:embeddedFont>
    <p:embeddedFont>
      <p:font typeface="La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25B0F1C-9CE2-466F-A5D7-D5C0DE7ECBCB}">
  <a:tblStyle styleId="{225B0F1C-9CE2-466F-A5D7-D5C0DE7ECBCB}"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3" name="Shape 2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0" name="Shape 3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rot="5400000">
            <a:off x="7500300" y="504"/>
            <a:ext cx="1643700" cy="1643700"/>
          </a:xfrm>
          <a:prstGeom prst="diagStripe">
            <a:avLst>
              <a:gd fmla="val 0" name="adj"/>
            </a:avLst>
          </a:prstGeom>
          <a:solidFill>
            <a:schemeClr val="lt1">
              <a:alpha val="3030"/>
            </a:schemeClr>
          </a:solidFill>
          <a:ln>
            <a:noFill/>
          </a:ln>
        </p:spPr>
        <p:txBody>
          <a:bodyPr anchorCtr="0" anchor="ctr" bIns="91425" lIns="91425" rIns="91425" wrap="square" tIns="91425">
            <a:noAutofit/>
          </a:bodyPr>
          <a:lstStyle/>
          <a:p>
            <a:pPr lvl="0">
              <a:spcBef>
                <a:spcPts val="0"/>
              </a:spcBef>
              <a:buNone/>
            </a:pPr>
            <a:r>
              <a:t/>
            </a:r>
            <a:endParaRPr/>
          </a:p>
        </p:txBody>
      </p:sp>
      <p:grpSp>
        <p:nvGrpSpPr>
          <p:cNvPr id="11" name="Shape 11"/>
          <p:cNvGrpSpPr/>
          <p:nvPr/>
        </p:nvGrpSpPr>
        <p:grpSpPr>
          <a:xfrm>
            <a:off x="0" y="490"/>
            <a:ext cx="5153704" cy="5134399"/>
            <a:chOff x="0" y="75"/>
            <a:chExt cx="5153704" cy="5152950"/>
          </a:xfrm>
        </p:grpSpPr>
        <p:sp>
          <p:nvSpPr>
            <p:cNvPr id="12" name="Shape 12"/>
            <p:cNvSpPr/>
            <p:nvPr/>
          </p:nvSpPr>
          <p:spPr>
            <a:xfrm rot="-5400000">
              <a:off x="454" y="-225"/>
              <a:ext cx="5152800" cy="5153700"/>
            </a:xfrm>
            <a:prstGeom prst="diagStripe">
              <a:avLst>
                <a:gd fmla="val 50000" name="adj"/>
              </a:avLst>
            </a:prstGeom>
            <a:solidFill>
              <a:schemeClr val="lt1">
                <a:alpha val="3030"/>
              </a:schemeClr>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rIns="91425" wrap="square" tIns="91425">
              <a:noAutofit/>
            </a:bodyPr>
            <a:lstStyle/>
            <a:p>
              <a:pPr lvl="0">
                <a:spcBef>
                  <a:spcPts val="0"/>
                </a:spcBef>
                <a:buNone/>
              </a:pPr>
              <a:r>
                <a:t/>
              </a:r>
              <a:endParaRPr/>
            </a:p>
          </p:txBody>
        </p:sp>
        <p:sp>
          <p:nvSpPr>
            <p:cNvPr id="14" name="Shape 14"/>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5" name="Shape 15"/>
            <p:cNvSpPr/>
            <p:nvPr/>
          </p:nvSpPr>
          <p:spPr>
            <a:xfrm flipH="1">
              <a:off x="652821" y="590034"/>
              <a:ext cx="2300100" cy="2299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16" name="Shape 16"/>
          <p:cNvSpPr txBox="1"/>
          <p:nvPr>
            <p:ph type="ctrTitle"/>
          </p:nvPr>
        </p:nvSpPr>
        <p:spPr>
          <a:xfrm>
            <a:off x="3537150" y="1578400"/>
            <a:ext cx="5017500" cy="1578900"/>
          </a:xfrm>
          <a:prstGeom prst="rect">
            <a:avLst/>
          </a:prstGeom>
        </p:spPr>
        <p:txBody>
          <a:bodyPr anchorCtr="0" anchor="t" bIns="91425" lIns="91425" rIns="91425" wrap="square"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17" name="Shape 17"/>
          <p:cNvSpPr txBox="1"/>
          <p:nvPr>
            <p:ph idx="1" type="subTitle"/>
          </p:nvPr>
        </p:nvSpPr>
        <p:spPr>
          <a:xfrm>
            <a:off x="5083950" y="3924925"/>
            <a:ext cx="3470700" cy="506100"/>
          </a:xfrm>
          <a:prstGeom prst="rect">
            <a:avLst/>
          </a:prstGeom>
        </p:spPr>
        <p:txBody>
          <a:bodyPr anchorCtr="0" anchor="t" bIns="91425" lIns="91425" rIns="91425" wrap="square" tIns="91425"/>
          <a:lstStyle>
            <a:lvl1pPr lvl="0">
              <a:lnSpc>
                <a:spcPct val="100000"/>
              </a:lnSpc>
              <a:spcBef>
                <a:spcPts val="0"/>
              </a:spcBef>
              <a:spcAft>
                <a:spcPts val="0"/>
              </a:spcAft>
              <a:buNone/>
              <a:defRPr/>
            </a:lvl1pPr>
            <a:lvl2pPr lvl="1">
              <a:lnSpc>
                <a:spcPct val="100000"/>
              </a:lnSpc>
              <a:spcBef>
                <a:spcPts val="0"/>
              </a:spcBef>
              <a:spcAft>
                <a:spcPts val="0"/>
              </a:spcAft>
              <a:buSzPct val="100000"/>
              <a:buNone/>
              <a:defRPr sz="1300"/>
            </a:lvl2pPr>
            <a:lvl3pPr lvl="2">
              <a:lnSpc>
                <a:spcPct val="100000"/>
              </a:lnSpc>
              <a:spcBef>
                <a:spcPts val="0"/>
              </a:spcBef>
              <a:spcAft>
                <a:spcPts val="0"/>
              </a:spcAft>
              <a:buSzPct val="100000"/>
              <a:buNone/>
              <a:defRPr sz="1300"/>
            </a:lvl3pPr>
            <a:lvl4pPr lvl="3">
              <a:lnSpc>
                <a:spcPct val="100000"/>
              </a:lnSpc>
              <a:spcBef>
                <a:spcPts val="0"/>
              </a:spcBef>
              <a:spcAft>
                <a:spcPts val="0"/>
              </a:spcAft>
              <a:buSzPct val="100000"/>
              <a:buNone/>
              <a:defRPr sz="1300"/>
            </a:lvl4pPr>
            <a:lvl5pPr lvl="4">
              <a:lnSpc>
                <a:spcPct val="100000"/>
              </a:lnSpc>
              <a:spcBef>
                <a:spcPts val="0"/>
              </a:spcBef>
              <a:spcAft>
                <a:spcPts val="0"/>
              </a:spcAft>
              <a:buSzPct val="100000"/>
              <a:buNone/>
              <a:defRPr sz="1300"/>
            </a:lvl5pPr>
            <a:lvl6pPr lvl="5">
              <a:lnSpc>
                <a:spcPct val="100000"/>
              </a:lnSpc>
              <a:spcBef>
                <a:spcPts val="0"/>
              </a:spcBef>
              <a:spcAft>
                <a:spcPts val="0"/>
              </a:spcAft>
              <a:buSzPct val="100000"/>
              <a:buNone/>
              <a:defRPr sz="1300"/>
            </a:lvl6pPr>
            <a:lvl7pPr lvl="6">
              <a:lnSpc>
                <a:spcPct val="100000"/>
              </a:lnSpc>
              <a:spcBef>
                <a:spcPts val="0"/>
              </a:spcBef>
              <a:spcAft>
                <a:spcPts val="0"/>
              </a:spcAft>
              <a:buSzPct val="100000"/>
              <a:buNone/>
              <a:defRPr sz="1300"/>
            </a:lvl7pPr>
            <a:lvl8pPr lvl="7">
              <a:lnSpc>
                <a:spcPct val="100000"/>
              </a:lnSpc>
              <a:spcBef>
                <a:spcPts val="0"/>
              </a:spcBef>
              <a:spcAft>
                <a:spcPts val="0"/>
              </a:spcAft>
              <a:buSzPct val="100000"/>
              <a:buNone/>
              <a:defRPr sz="1300"/>
            </a:lvl8pPr>
            <a:lvl9pPr lvl="8">
              <a:lnSpc>
                <a:spcPct val="100000"/>
              </a:lnSpc>
              <a:spcBef>
                <a:spcPts val="0"/>
              </a:spcBef>
              <a:spcAft>
                <a:spcPts val="0"/>
              </a:spcAft>
              <a:buSzPct val="100000"/>
              <a:buNone/>
              <a:defRPr sz="1300"/>
            </a:lvl9pPr>
          </a:lstStyle>
          <a:p/>
        </p:txBody>
      </p:sp>
      <p:sp>
        <p:nvSpPr>
          <p:cNvPr id="18" name="Shape 18"/>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105" name="Shape 105"/>
        <p:cNvGrpSpPr/>
        <p:nvPr/>
      </p:nvGrpSpPr>
      <p:grpSpPr>
        <a:xfrm>
          <a:off x="0" y="0"/>
          <a:ext cx="0" cy="0"/>
          <a:chOff x="0" y="0"/>
          <a:chExt cx="0" cy="0"/>
        </a:xfrm>
      </p:grpSpPr>
      <p:grpSp>
        <p:nvGrpSpPr>
          <p:cNvPr id="106" name="Shape 106"/>
          <p:cNvGrpSpPr/>
          <p:nvPr/>
        </p:nvGrpSpPr>
        <p:grpSpPr>
          <a:xfrm>
            <a:off x="4406400" y="0"/>
            <a:ext cx="4737600" cy="5143064"/>
            <a:chOff x="4406400" y="0"/>
            <a:chExt cx="4737600" cy="5143064"/>
          </a:xfrm>
        </p:grpSpPr>
        <p:sp>
          <p:nvSpPr>
            <p:cNvPr id="107" name="Shape 107"/>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108" name="Shape 108"/>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109" name="Shape 109"/>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0" name="Shape 110"/>
            <p:cNvSpPr/>
            <p:nvPr/>
          </p:nvSpPr>
          <p:spPr>
            <a:xfrm flipH="1">
              <a:off x="5849857" y="1443955"/>
              <a:ext cx="808800" cy="808799"/>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1" name="Shape 111"/>
            <p:cNvSpPr/>
            <p:nvPr/>
          </p:nvSpPr>
          <p:spPr>
            <a:xfrm rot="-5400000">
              <a:off x="5987080" y="2469465"/>
              <a:ext cx="808800" cy="808799"/>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2" name="Shape 112"/>
            <p:cNvSpPr/>
            <p:nvPr/>
          </p:nvSpPr>
          <p:spPr>
            <a:xfrm flipH="1">
              <a:off x="6222114" y="267695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3" name="Shape 113"/>
            <p:cNvSpPr/>
            <p:nvPr/>
          </p:nvSpPr>
          <p:spPr>
            <a:xfrm rot="-5400000">
              <a:off x="6675341" y="1862017"/>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4" name="Shape 11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115" name="Shape 115"/>
            <p:cNvSpPr/>
            <p:nvPr/>
          </p:nvSpPr>
          <p:spPr>
            <a:xfrm rot="-5400000">
              <a:off x="6861140" y="247781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6" name="Shape 116"/>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7" name="Shape 117"/>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8" name="Shape 118"/>
            <p:cNvSpPr/>
            <p:nvPr/>
          </p:nvSpPr>
          <p:spPr>
            <a:xfrm rot="-5400000">
              <a:off x="7047599" y="309501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9" name="Shape 119"/>
            <p:cNvSpPr/>
            <p:nvPr/>
          </p:nvSpPr>
          <p:spPr>
            <a:xfrm flipH="1">
              <a:off x="7276649" y="3302501"/>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20" name="Shape 120"/>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21" name="Shape 12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22" name="Shape 122"/>
            <p:cNvSpPr/>
            <p:nvPr/>
          </p:nvSpPr>
          <p:spPr>
            <a:xfrm rot="-5400000">
              <a:off x="8102490" y="371847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23" name="Shape 123"/>
            <p:cNvSpPr/>
            <p:nvPr/>
          </p:nvSpPr>
          <p:spPr>
            <a:xfrm flipH="1">
              <a:off x="8334532" y="392596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24" name="Shape 124"/>
            <p:cNvSpPr/>
            <p:nvPr/>
          </p:nvSpPr>
          <p:spPr>
            <a:xfrm rot="-5400000">
              <a:off x="8288289" y="433426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25" name="Shape 125"/>
          <p:cNvSpPr txBox="1"/>
          <p:nvPr>
            <p:ph type="title"/>
          </p:nvPr>
        </p:nvSpPr>
        <p:spPr>
          <a:xfrm>
            <a:off x="823850" y="1284675"/>
            <a:ext cx="4776000" cy="1300800"/>
          </a:xfrm>
          <a:prstGeom prst="rect">
            <a:avLst/>
          </a:prstGeom>
        </p:spPr>
        <p:txBody>
          <a:bodyPr anchorCtr="0" anchor="t" bIns="91425" lIns="91425" rIns="91425" wrap="square" tIns="91425"/>
          <a:lstStyle>
            <a:lvl1pPr lvl="0">
              <a:spcBef>
                <a:spcPts val="0"/>
              </a:spcBef>
              <a:buSzPct val="100000"/>
              <a:defRPr sz="8000"/>
            </a:lvl1pPr>
            <a:lvl2pPr lvl="1">
              <a:spcBef>
                <a:spcPts val="0"/>
              </a:spcBef>
              <a:buSzPct val="100000"/>
              <a:defRPr sz="8000"/>
            </a:lvl2pPr>
            <a:lvl3pPr lvl="2">
              <a:spcBef>
                <a:spcPts val="0"/>
              </a:spcBef>
              <a:buSzPct val="100000"/>
              <a:defRPr sz="8000"/>
            </a:lvl3pPr>
            <a:lvl4pPr lvl="3">
              <a:spcBef>
                <a:spcPts val="0"/>
              </a:spcBef>
              <a:buSzPct val="100000"/>
              <a:defRPr sz="8000"/>
            </a:lvl4pPr>
            <a:lvl5pPr lvl="4">
              <a:spcBef>
                <a:spcPts val="0"/>
              </a:spcBef>
              <a:buSzPct val="100000"/>
              <a:defRPr sz="8000"/>
            </a:lvl5pPr>
            <a:lvl6pPr lvl="5">
              <a:spcBef>
                <a:spcPts val="0"/>
              </a:spcBef>
              <a:buSzPct val="100000"/>
              <a:defRPr sz="8000"/>
            </a:lvl6pPr>
            <a:lvl7pPr lvl="6">
              <a:spcBef>
                <a:spcPts val="0"/>
              </a:spcBef>
              <a:buSzPct val="100000"/>
              <a:defRPr sz="8000"/>
            </a:lvl7pPr>
            <a:lvl8pPr lvl="7">
              <a:spcBef>
                <a:spcPts val="0"/>
              </a:spcBef>
              <a:buSzPct val="100000"/>
              <a:defRPr sz="8000"/>
            </a:lvl8pPr>
            <a:lvl9pPr lvl="8">
              <a:spcBef>
                <a:spcPts val="0"/>
              </a:spcBef>
              <a:buSzPct val="100000"/>
              <a:defRPr sz="8000"/>
            </a:lvl9pPr>
          </a:lstStyle>
          <a:p/>
        </p:txBody>
      </p:sp>
      <p:sp>
        <p:nvSpPr>
          <p:cNvPr id="126" name="Shape 126"/>
          <p:cNvSpPr txBox="1"/>
          <p:nvPr>
            <p:ph idx="1" type="body"/>
          </p:nvPr>
        </p:nvSpPr>
        <p:spPr>
          <a:xfrm>
            <a:off x="823850" y="2643124"/>
            <a:ext cx="4776000" cy="12189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27" name="Shape 12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8" name="Shape 128"/>
        <p:cNvGrpSpPr/>
        <p:nvPr/>
      </p:nvGrpSpPr>
      <p:grpSpPr>
        <a:xfrm>
          <a:off x="0" y="0"/>
          <a:ext cx="0" cy="0"/>
          <a:chOff x="0" y="0"/>
          <a:chExt cx="0" cy="0"/>
        </a:xfrm>
      </p:grpSpPr>
      <p:sp>
        <p:nvSpPr>
          <p:cNvPr id="129" name="Shape 12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9" name="Shape 19"/>
        <p:cNvGrpSpPr/>
        <p:nvPr/>
      </p:nvGrpSpPr>
      <p:grpSpPr>
        <a:xfrm>
          <a:off x="0" y="0"/>
          <a:ext cx="0" cy="0"/>
          <a:chOff x="0" y="0"/>
          <a:chExt cx="0" cy="0"/>
        </a:xfrm>
      </p:grpSpPr>
      <p:grpSp>
        <p:nvGrpSpPr>
          <p:cNvPr id="20" name="Shape 20"/>
          <p:cNvGrpSpPr/>
          <p:nvPr/>
        </p:nvGrpSpPr>
        <p:grpSpPr>
          <a:xfrm>
            <a:off x="4406400" y="0"/>
            <a:ext cx="4737600" cy="5143064"/>
            <a:chOff x="4406400" y="0"/>
            <a:chExt cx="4737600" cy="5143064"/>
          </a:xfrm>
        </p:grpSpPr>
        <p:sp>
          <p:nvSpPr>
            <p:cNvPr id="21" name="Shape 2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22" name="Shape 22"/>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23" name="Shape 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4" name="Shape 24"/>
            <p:cNvSpPr/>
            <p:nvPr/>
          </p:nvSpPr>
          <p:spPr>
            <a:xfrm flipH="1">
              <a:off x="5849857" y="1443955"/>
              <a:ext cx="808800" cy="808799"/>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5" name="Shape 25"/>
            <p:cNvSpPr/>
            <p:nvPr/>
          </p:nvSpPr>
          <p:spPr>
            <a:xfrm rot="-5400000">
              <a:off x="5987080" y="2469465"/>
              <a:ext cx="808800" cy="808799"/>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6" name="Shape 26"/>
            <p:cNvSpPr/>
            <p:nvPr/>
          </p:nvSpPr>
          <p:spPr>
            <a:xfrm flipH="1">
              <a:off x="6222114" y="267695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7" name="Shape 27"/>
            <p:cNvSpPr/>
            <p:nvPr/>
          </p:nvSpPr>
          <p:spPr>
            <a:xfrm rot="-5400000">
              <a:off x="6675341" y="1862017"/>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8" name="Shape 28"/>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29" name="Shape 29"/>
            <p:cNvSpPr/>
            <p:nvPr/>
          </p:nvSpPr>
          <p:spPr>
            <a:xfrm rot="-5400000">
              <a:off x="6861140" y="247781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0" name="Shape 30"/>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1" name="Shape 3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2" name="Shape 32"/>
            <p:cNvSpPr/>
            <p:nvPr/>
          </p:nvSpPr>
          <p:spPr>
            <a:xfrm rot="-5400000">
              <a:off x="7047599" y="309501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p:nvPr/>
          </p:nvSpPr>
          <p:spPr>
            <a:xfrm flipH="1">
              <a:off x="7276649" y="3302501"/>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4" name="Shape 3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5" name="Shape 3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6" name="Shape 36"/>
            <p:cNvSpPr/>
            <p:nvPr/>
          </p:nvSpPr>
          <p:spPr>
            <a:xfrm rot="-5400000">
              <a:off x="8102490" y="371847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p:nvPr/>
          </p:nvSpPr>
          <p:spPr>
            <a:xfrm flipH="1">
              <a:off x="8334532" y="392596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8" name="Shape 38"/>
            <p:cNvSpPr/>
            <p:nvPr/>
          </p:nvSpPr>
          <p:spPr>
            <a:xfrm rot="-5400000">
              <a:off x="8288289" y="433426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39" name="Shape 39"/>
          <p:cNvSpPr txBox="1"/>
          <p:nvPr>
            <p:ph type="title"/>
          </p:nvPr>
        </p:nvSpPr>
        <p:spPr>
          <a:xfrm>
            <a:off x="823850" y="2053000"/>
            <a:ext cx="4587000" cy="11487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4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44" name="Shape 44"/>
            <p:cNvSpPr/>
            <p:nvPr/>
          </p:nvSpPr>
          <p:spPr>
            <a:xfrm flipH="1">
              <a:off x="229050" y="588488"/>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45" name="Shape 45"/>
          <p:cNvSpPr txBox="1"/>
          <p:nvPr>
            <p:ph type="title"/>
          </p:nvPr>
        </p:nvSpPr>
        <p:spPr>
          <a:xfrm>
            <a:off x="1297500" y="393750"/>
            <a:ext cx="7038900" cy="914100"/>
          </a:xfrm>
          <a:prstGeom prst="rect">
            <a:avLst/>
          </a:prstGeom>
        </p:spPr>
        <p:txBody>
          <a:bodyPr anchorCtr="0" anchor="t"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6" name="Shape 46"/>
          <p:cNvSpPr txBox="1"/>
          <p:nvPr>
            <p:ph idx="1" type="body"/>
          </p:nvPr>
        </p:nvSpPr>
        <p:spPr>
          <a:xfrm>
            <a:off x="1297500" y="1567550"/>
            <a:ext cx="7038900" cy="2911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48"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51" name="Shape 51"/>
            <p:cNvSpPr/>
            <p:nvPr/>
          </p:nvSpPr>
          <p:spPr>
            <a:xfrm flipH="1">
              <a:off x="229050" y="588488"/>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52" name="Shape 52"/>
          <p:cNvSpPr txBox="1"/>
          <p:nvPr>
            <p:ph type="title"/>
          </p:nvPr>
        </p:nvSpPr>
        <p:spPr>
          <a:xfrm>
            <a:off x="1297500" y="393750"/>
            <a:ext cx="7038900" cy="914100"/>
          </a:xfrm>
          <a:prstGeom prst="rect">
            <a:avLst/>
          </a:prstGeom>
        </p:spPr>
        <p:txBody>
          <a:bodyPr anchorCtr="0" anchor="t"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53" name="Shape 53"/>
          <p:cNvSpPr txBox="1"/>
          <p:nvPr>
            <p:ph idx="1" type="body"/>
          </p:nvPr>
        </p:nvSpPr>
        <p:spPr>
          <a:xfrm>
            <a:off x="1297500" y="1567550"/>
            <a:ext cx="3403200" cy="2911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4" name="Shape 54"/>
          <p:cNvSpPr txBox="1"/>
          <p:nvPr>
            <p:ph idx="2" type="body"/>
          </p:nvPr>
        </p:nvSpPr>
        <p:spPr>
          <a:xfrm>
            <a:off x="4933221" y="1567550"/>
            <a:ext cx="3403200" cy="2911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5" name="Shape 5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56"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59" name="Shape 59"/>
            <p:cNvSpPr/>
            <p:nvPr/>
          </p:nvSpPr>
          <p:spPr>
            <a:xfrm flipH="1">
              <a:off x="229050" y="588488"/>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60" name="Shape 60"/>
          <p:cNvSpPr txBox="1"/>
          <p:nvPr>
            <p:ph type="title"/>
          </p:nvPr>
        </p:nvSpPr>
        <p:spPr>
          <a:xfrm>
            <a:off x="1297500" y="393750"/>
            <a:ext cx="7038900" cy="914100"/>
          </a:xfrm>
          <a:prstGeom prst="rect">
            <a:avLst/>
          </a:prstGeom>
        </p:spPr>
        <p:txBody>
          <a:bodyPr anchorCtr="0" anchor="t"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61" name="Shape 6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62"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65" name="Shape 65"/>
            <p:cNvSpPr/>
            <p:nvPr/>
          </p:nvSpPr>
          <p:spPr>
            <a:xfrm flipH="1">
              <a:off x="229050" y="588488"/>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66" name="Shape 66"/>
          <p:cNvSpPr txBox="1"/>
          <p:nvPr>
            <p:ph type="title"/>
          </p:nvPr>
        </p:nvSpPr>
        <p:spPr>
          <a:xfrm>
            <a:off x="1297500" y="393750"/>
            <a:ext cx="3798900" cy="1493100"/>
          </a:xfrm>
          <a:prstGeom prst="rect">
            <a:avLst/>
          </a:prstGeom>
        </p:spPr>
        <p:txBody>
          <a:bodyPr anchorCtr="0" anchor="t"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67" name="Shape 67"/>
          <p:cNvSpPr txBox="1"/>
          <p:nvPr>
            <p:ph idx="1" type="body"/>
          </p:nvPr>
        </p:nvSpPr>
        <p:spPr>
          <a:xfrm>
            <a:off x="1297500" y="1972550"/>
            <a:ext cx="3798900" cy="24159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8" name="Shape 68"/>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69"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72" name="Shape 72"/>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73" name="Shape 73"/>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4" name="Shape 74"/>
            <p:cNvSpPr/>
            <p:nvPr/>
          </p:nvSpPr>
          <p:spPr>
            <a:xfrm flipH="1">
              <a:off x="5849857" y="1444077"/>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5" name="Shape 75"/>
            <p:cNvSpPr/>
            <p:nvPr/>
          </p:nvSpPr>
          <p:spPr>
            <a:xfrm rot="-5400000">
              <a:off x="5987080" y="2469742"/>
              <a:ext cx="808800" cy="808799"/>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6" name="Shape 76"/>
            <p:cNvSpPr/>
            <p:nvPr/>
          </p:nvSpPr>
          <p:spPr>
            <a:xfrm flipH="1">
              <a:off x="6222114" y="267717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7" name="Shape 77"/>
            <p:cNvSpPr/>
            <p:nvPr/>
          </p:nvSpPr>
          <p:spPr>
            <a:xfrm rot="-5400000">
              <a:off x="6675341" y="186224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8" name="Shape 7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79" name="Shape 79"/>
            <p:cNvSpPr/>
            <p:nvPr/>
          </p:nvSpPr>
          <p:spPr>
            <a:xfrm rot="-5400000">
              <a:off x="6861140" y="247808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0" name="Shape 80"/>
            <p:cNvSpPr/>
            <p:nvPr/>
          </p:nvSpPr>
          <p:spPr>
            <a:xfrm flipH="1">
              <a:off x="7965266" y="2693191"/>
              <a:ext cx="808800" cy="808799"/>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1" name="Shape 81"/>
            <p:cNvSpPr/>
            <p:nvPr/>
          </p:nvSpPr>
          <p:spPr>
            <a:xfrm flipH="1">
              <a:off x="8145082" y="330903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2" name="Shape 82"/>
            <p:cNvSpPr/>
            <p:nvPr/>
          </p:nvSpPr>
          <p:spPr>
            <a:xfrm rot="-5400000">
              <a:off x="7047599" y="309534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3" name="Shape 83"/>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4" name="Shape 84"/>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85" name="Shape 85"/>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6" name="Shape 86"/>
            <p:cNvSpPr/>
            <p:nvPr/>
          </p:nvSpPr>
          <p:spPr>
            <a:xfrm rot="-5400000">
              <a:off x="8102490" y="371885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7" name="Shape 87"/>
            <p:cNvSpPr/>
            <p:nvPr/>
          </p:nvSpPr>
          <p:spPr>
            <a:xfrm flipH="1">
              <a:off x="8334532" y="392629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8" name="Shape 88"/>
            <p:cNvSpPr/>
            <p:nvPr/>
          </p:nvSpPr>
          <p:spPr>
            <a:xfrm rot="-5400000">
              <a:off x="8288289" y="433470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89" name="Shape 89"/>
          <p:cNvSpPr txBox="1"/>
          <p:nvPr>
            <p:ph type="title"/>
          </p:nvPr>
        </p:nvSpPr>
        <p:spPr>
          <a:xfrm>
            <a:off x="823850" y="866775"/>
            <a:ext cx="4587000" cy="3521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90" name="Shape 90"/>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9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4" name="Shape 94"/>
            <p:cNvSpPr/>
            <p:nvPr/>
          </p:nvSpPr>
          <p:spPr>
            <a:xfrm flipH="1">
              <a:off x="229050" y="588488"/>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95" name="Shape 95"/>
          <p:cNvSpPr txBox="1"/>
          <p:nvPr>
            <p:ph type="title"/>
          </p:nvPr>
        </p:nvSpPr>
        <p:spPr>
          <a:xfrm>
            <a:off x="1297500" y="1658325"/>
            <a:ext cx="3036300" cy="1751700"/>
          </a:xfrm>
          <a:prstGeom prst="rect">
            <a:avLst/>
          </a:prstGeom>
        </p:spPr>
        <p:txBody>
          <a:bodyPr anchorCtr="0" anchor="t"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96" name="Shape 96"/>
          <p:cNvSpPr txBox="1"/>
          <p:nvPr>
            <p:ph idx="1" type="subTitle"/>
          </p:nvPr>
        </p:nvSpPr>
        <p:spPr>
          <a:xfrm>
            <a:off x="1297500" y="3538000"/>
            <a:ext cx="3036300" cy="506100"/>
          </a:xfrm>
          <a:prstGeom prst="rect">
            <a:avLst/>
          </a:prstGeom>
        </p:spPr>
        <p:txBody>
          <a:bodyPr anchorCtr="0" anchor="t" bIns="91425" lIns="91425" rIns="91425" wrap="square" tIns="91425"/>
          <a:lstStyle>
            <a:lvl1pPr lvl="0">
              <a:lnSpc>
                <a:spcPct val="100000"/>
              </a:lnSpc>
              <a:spcBef>
                <a:spcPts val="0"/>
              </a:spcBef>
              <a:spcAft>
                <a:spcPts val="0"/>
              </a:spcAft>
              <a:buNone/>
              <a:defRPr/>
            </a:lvl1pPr>
            <a:lvl2pPr lvl="1">
              <a:lnSpc>
                <a:spcPct val="100000"/>
              </a:lnSpc>
              <a:spcBef>
                <a:spcPts val="0"/>
              </a:spcBef>
              <a:spcAft>
                <a:spcPts val="0"/>
              </a:spcAft>
              <a:buSzPct val="100000"/>
              <a:buNone/>
              <a:defRPr sz="1300"/>
            </a:lvl2pPr>
            <a:lvl3pPr lvl="2">
              <a:lnSpc>
                <a:spcPct val="100000"/>
              </a:lnSpc>
              <a:spcBef>
                <a:spcPts val="0"/>
              </a:spcBef>
              <a:spcAft>
                <a:spcPts val="0"/>
              </a:spcAft>
              <a:buSzPct val="100000"/>
              <a:buNone/>
              <a:defRPr sz="1300"/>
            </a:lvl3pPr>
            <a:lvl4pPr lvl="3">
              <a:lnSpc>
                <a:spcPct val="100000"/>
              </a:lnSpc>
              <a:spcBef>
                <a:spcPts val="0"/>
              </a:spcBef>
              <a:spcAft>
                <a:spcPts val="0"/>
              </a:spcAft>
              <a:buSzPct val="100000"/>
              <a:buNone/>
              <a:defRPr sz="1300"/>
            </a:lvl4pPr>
            <a:lvl5pPr lvl="4">
              <a:lnSpc>
                <a:spcPct val="100000"/>
              </a:lnSpc>
              <a:spcBef>
                <a:spcPts val="0"/>
              </a:spcBef>
              <a:spcAft>
                <a:spcPts val="0"/>
              </a:spcAft>
              <a:buSzPct val="100000"/>
              <a:buNone/>
              <a:defRPr sz="1300"/>
            </a:lvl5pPr>
            <a:lvl6pPr lvl="5">
              <a:lnSpc>
                <a:spcPct val="100000"/>
              </a:lnSpc>
              <a:spcBef>
                <a:spcPts val="0"/>
              </a:spcBef>
              <a:spcAft>
                <a:spcPts val="0"/>
              </a:spcAft>
              <a:buSzPct val="100000"/>
              <a:buNone/>
              <a:defRPr sz="1300"/>
            </a:lvl6pPr>
            <a:lvl7pPr lvl="6">
              <a:lnSpc>
                <a:spcPct val="100000"/>
              </a:lnSpc>
              <a:spcBef>
                <a:spcPts val="0"/>
              </a:spcBef>
              <a:spcAft>
                <a:spcPts val="0"/>
              </a:spcAft>
              <a:buSzPct val="100000"/>
              <a:buNone/>
              <a:defRPr sz="1300"/>
            </a:lvl7pPr>
            <a:lvl8pPr lvl="7">
              <a:lnSpc>
                <a:spcPct val="100000"/>
              </a:lnSpc>
              <a:spcBef>
                <a:spcPts val="0"/>
              </a:spcBef>
              <a:spcAft>
                <a:spcPts val="0"/>
              </a:spcAft>
              <a:buSzPct val="100000"/>
              <a:buNone/>
              <a:defRPr sz="1300"/>
            </a:lvl8pPr>
            <a:lvl9pPr lvl="8">
              <a:lnSpc>
                <a:spcPct val="100000"/>
              </a:lnSpc>
              <a:spcBef>
                <a:spcPts val="0"/>
              </a:spcBef>
              <a:spcAft>
                <a:spcPts val="0"/>
              </a:spcAft>
              <a:buSzPct val="100000"/>
              <a:buNone/>
              <a:defRPr sz="1300"/>
            </a:lvl9pPr>
          </a:lstStyle>
          <a:p/>
        </p:txBody>
      </p:sp>
      <p:sp>
        <p:nvSpPr>
          <p:cNvPr id="97" name="Shape 97"/>
          <p:cNvSpPr txBox="1"/>
          <p:nvPr>
            <p:ph idx="2" type="body"/>
          </p:nvPr>
        </p:nvSpPr>
        <p:spPr>
          <a:xfrm>
            <a:off x="4648200" y="1696600"/>
            <a:ext cx="3676800" cy="23475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98" name="Shape 98"/>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99" name="Shape 99"/>
        <p:cNvGrpSpPr/>
        <p:nvPr/>
      </p:nvGrpSpPr>
      <p:grpSpPr>
        <a:xfrm>
          <a:off x="0" y="0"/>
          <a:ext cx="0" cy="0"/>
          <a:chOff x="0" y="0"/>
          <a:chExt cx="0" cy="0"/>
        </a:xfrm>
      </p:grpSpPr>
      <p:grpSp>
        <p:nvGrpSpPr>
          <p:cNvPr id="100" name="Shape 100"/>
          <p:cNvGrpSpPr/>
          <p:nvPr/>
        </p:nvGrpSpPr>
        <p:grpSpPr>
          <a:xfrm>
            <a:off x="0" y="4128571"/>
            <a:ext cx="698925" cy="684657"/>
            <a:chOff x="0" y="3785671"/>
            <a:chExt cx="698925" cy="684657"/>
          </a:xfrm>
        </p:grpSpPr>
        <p:sp>
          <p:nvSpPr>
            <p:cNvPr id="101" name="Shape 101"/>
            <p:cNvSpPr/>
            <p:nvPr/>
          </p:nvSpPr>
          <p:spPr>
            <a:xfrm rot="-5400000">
              <a:off x="0" y="3785671"/>
              <a:ext cx="544800" cy="544800"/>
            </a:xfrm>
            <a:prstGeom prst="diagStripe">
              <a:avLst>
                <a:gd fmla="val 50000" name="adj"/>
              </a:avLst>
            </a:prstGeom>
            <a:solidFill>
              <a:schemeClr val="lt1">
                <a:alpha val="9620"/>
              </a:schemeClr>
            </a:solidFill>
            <a:ln>
              <a:noFill/>
            </a:ln>
          </p:spPr>
          <p:txBody>
            <a:bodyPr anchorCtr="0" anchor="ctr" bIns="91425" lIns="91425" rIns="91425" wrap="square" tIns="91425">
              <a:noAutofit/>
            </a:bodyPr>
            <a:lstStyle/>
            <a:p>
              <a:pPr lvl="0">
                <a:spcBef>
                  <a:spcPts val="0"/>
                </a:spcBef>
                <a:buNone/>
              </a:pPr>
              <a:r>
                <a:t/>
              </a:r>
              <a:endParaRPr/>
            </a:p>
          </p:txBody>
        </p:sp>
        <p:sp>
          <p:nvSpPr>
            <p:cNvPr id="102" name="Shape 102"/>
            <p:cNvSpPr/>
            <p:nvPr/>
          </p:nvSpPr>
          <p:spPr>
            <a:xfrm flipH="1">
              <a:off x="154125" y="3925528"/>
              <a:ext cx="544800" cy="544800"/>
            </a:xfrm>
            <a:prstGeom prst="diagStripe">
              <a:avLst>
                <a:gd fmla="val 50000" name="adj"/>
              </a:avLst>
            </a:prstGeom>
            <a:solidFill>
              <a:schemeClr val="lt1">
                <a:alpha val="962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03" name="Shape 103"/>
          <p:cNvSpPr txBox="1"/>
          <p:nvPr>
            <p:ph idx="1" type="body"/>
          </p:nvPr>
        </p:nvSpPr>
        <p:spPr>
          <a:xfrm>
            <a:off x="812725" y="4305375"/>
            <a:ext cx="6936000" cy="5238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104" name="Shape 10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lt1"/>
              </a:buClr>
              <a:buSzPct val="100000"/>
              <a:buFont typeface="Montserrat"/>
              <a:buNone/>
              <a:defRPr sz="2800">
                <a:solidFill>
                  <a:schemeClr val="lt1"/>
                </a:solidFill>
                <a:latin typeface="Montserrat"/>
                <a:ea typeface="Montserrat"/>
                <a:cs typeface="Montserrat"/>
                <a:sym typeface="Montserrat"/>
              </a:defRPr>
            </a:lvl1pPr>
            <a:lvl2pPr lvl="1">
              <a:spcBef>
                <a:spcPts val="0"/>
              </a:spcBef>
              <a:buClr>
                <a:schemeClr val="lt1"/>
              </a:buClr>
              <a:buSzPct val="100000"/>
              <a:buFont typeface="Montserrat"/>
              <a:buNone/>
              <a:defRPr sz="2800">
                <a:solidFill>
                  <a:schemeClr val="lt1"/>
                </a:solidFill>
                <a:latin typeface="Montserrat"/>
                <a:ea typeface="Montserrat"/>
                <a:cs typeface="Montserrat"/>
                <a:sym typeface="Montserrat"/>
              </a:defRPr>
            </a:lvl2pPr>
            <a:lvl3pPr lvl="2">
              <a:spcBef>
                <a:spcPts val="0"/>
              </a:spcBef>
              <a:buClr>
                <a:schemeClr val="lt1"/>
              </a:buClr>
              <a:buSzPct val="100000"/>
              <a:buFont typeface="Montserrat"/>
              <a:buNone/>
              <a:defRPr sz="2800">
                <a:solidFill>
                  <a:schemeClr val="lt1"/>
                </a:solidFill>
                <a:latin typeface="Montserrat"/>
                <a:ea typeface="Montserrat"/>
                <a:cs typeface="Montserrat"/>
                <a:sym typeface="Montserrat"/>
              </a:defRPr>
            </a:lvl3pPr>
            <a:lvl4pPr lvl="3">
              <a:spcBef>
                <a:spcPts val="0"/>
              </a:spcBef>
              <a:buClr>
                <a:schemeClr val="lt1"/>
              </a:buClr>
              <a:buSzPct val="100000"/>
              <a:buFont typeface="Montserrat"/>
              <a:buNone/>
              <a:defRPr sz="2800">
                <a:solidFill>
                  <a:schemeClr val="lt1"/>
                </a:solidFill>
                <a:latin typeface="Montserrat"/>
                <a:ea typeface="Montserrat"/>
                <a:cs typeface="Montserrat"/>
                <a:sym typeface="Montserrat"/>
              </a:defRPr>
            </a:lvl4pPr>
            <a:lvl5pPr lvl="4">
              <a:spcBef>
                <a:spcPts val="0"/>
              </a:spcBef>
              <a:buClr>
                <a:schemeClr val="lt1"/>
              </a:buClr>
              <a:buSzPct val="100000"/>
              <a:buFont typeface="Montserrat"/>
              <a:buNone/>
              <a:defRPr sz="2800">
                <a:solidFill>
                  <a:schemeClr val="lt1"/>
                </a:solidFill>
                <a:latin typeface="Montserrat"/>
                <a:ea typeface="Montserrat"/>
                <a:cs typeface="Montserrat"/>
                <a:sym typeface="Montserrat"/>
              </a:defRPr>
            </a:lvl5pPr>
            <a:lvl6pPr lvl="5">
              <a:spcBef>
                <a:spcPts val="0"/>
              </a:spcBef>
              <a:buClr>
                <a:schemeClr val="lt1"/>
              </a:buClr>
              <a:buSzPct val="100000"/>
              <a:buFont typeface="Montserrat"/>
              <a:buNone/>
              <a:defRPr sz="2800">
                <a:solidFill>
                  <a:schemeClr val="lt1"/>
                </a:solidFill>
                <a:latin typeface="Montserrat"/>
                <a:ea typeface="Montserrat"/>
                <a:cs typeface="Montserrat"/>
                <a:sym typeface="Montserrat"/>
              </a:defRPr>
            </a:lvl6pPr>
            <a:lvl7pPr lvl="6">
              <a:spcBef>
                <a:spcPts val="0"/>
              </a:spcBef>
              <a:buClr>
                <a:schemeClr val="lt1"/>
              </a:buClr>
              <a:buSzPct val="100000"/>
              <a:buFont typeface="Montserrat"/>
              <a:buNone/>
              <a:defRPr sz="2800">
                <a:solidFill>
                  <a:schemeClr val="lt1"/>
                </a:solidFill>
                <a:latin typeface="Montserrat"/>
                <a:ea typeface="Montserrat"/>
                <a:cs typeface="Montserrat"/>
                <a:sym typeface="Montserrat"/>
              </a:defRPr>
            </a:lvl7pPr>
            <a:lvl8pPr lvl="7">
              <a:spcBef>
                <a:spcPts val="0"/>
              </a:spcBef>
              <a:buClr>
                <a:schemeClr val="lt1"/>
              </a:buClr>
              <a:buSzPct val="100000"/>
              <a:buFont typeface="Montserrat"/>
              <a:buNone/>
              <a:defRPr sz="2800">
                <a:solidFill>
                  <a:schemeClr val="lt1"/>
                </a:solidFill>
                <a:latin typeface="Montserrat"/>
                <a:ea typeface="Montserrat"/>
                <a:cs typeface="Montserrat"/>
                <a:sym typeface="Montserrat"/>
              </a:defRPr>
            </a:lvl8pPr>
            <a:lvl9pPr lvl="8">
              <a:spcBef>
                <a:spcPts val="0"/>
              </a:spcBef>
              <a:buClr>
                <a:schemeClr val="lt1"/>
              </a:buClr>
              <a:buSzPct val="100000"/>
              <a:buFont typeface="Montserrat"/>
              <a:buNone/>
              <a:defRPr sz="2800">
                <a:solidFill>
                  <a:schemeClr val="lt1"/>
                </a:solidFill>
                <a:latin typeface="Montserrat"/>
                <a:ea typeface="Montserrat"/>
                <a:cs typeface="Montserrat"/>
                <a:sym typeface="Montserrat"/>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lt1"/>
              </a:buClr>
              <a:buSzPct val="100000"/>
              <a:buFont typeface="Lato"/>
              <a:buChar char="●"/>
              <a:defRPr sz="1300">
                <a:solidFill>
                  <a:schemeClr val="lt1"/>
                </a:solidFill>
                <a:latin typeface="Lato"/>
                <a:ea typeface="Lato"/>
                <a:cs typeface="Lato"/>
                <a:sym typeface="Lato"/>
              </a:defRPr>
            </a:lvl1pPr>
            <a:lvl2pPr lvl="1">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2pPr>
            <a:lvl3pPr lvl="2">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3pPr>
            <a:lvl4pPr lvl="3">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4pPr>
            <a:lvl5pPr lvl="4">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5pPr>
            <a:lvl6pPr lvl="5">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6pPr>
            <a:lvl7pPr lvl="6">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7pPr>
            <a:lvl8pPr lvl="7">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8pPr>
            <a:lvl9pPr lvl="8">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lt1"/>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hyperlink" Target="https://cdn1.medicalnewstoday.com/content/images/articles/196/196279/protein-foods.jpg" TargetMode="External"/><Relationship Id="rId5" Type="http://schemas.openxmlformats.org/officeDocument/2006/relationships/image" Target="../media/image1.gif"/><Relationship Id="rId6" Type="http://schemas.openxmlformats.org/officeDocument/2006/relationships/hyperlink" Target="http://www.mrothery.co.uk/images/aa.GI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hyperlink" Target="http://biology.hi7.co/biology/biology-56ce2a9377e83.p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hyperlink" Target="http://1.bp.blogspot.com/-TGSIEzEPiCQ/U93vaqC-KII/AAAAAAAASu4/oUkACRQ8DzI/s1600/secondary+structu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hyperlink" Target="http://ib.bioninja.com.au/_Media/quaternary-structure_med.jpe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hyperlink" Target="http://foodslashscience.blogspot.com/2010/11/cooking-meat-thermodynamics-and.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hyperlink" Target="http://ib.bioninja.com.au/standard-level/topic-2-molecular-biology/24-proteins/denaturation.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hyperlink" Target="https://scienceandfooducla.wordpress.com/2013/03/26/cevich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hyperlink" Target="http://bioap.wikispaces.com/Ch+5+Collaboration+2010?responseToken=669752a3ba0d1aacca3c1dfa0aca3ac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hyperlink" Target="https://www.pinterest.com/Tjset/hemoglobin-and-protein-structure/" TargetMode="External"/><Relationship Id="rId13" Type="http://schemas.openxmlformats.org/officeDocument/2006/relationships/image" Target="../media/image5.png"/><Relationship Id="rId12" Type="http://schemas.openxmlformats.org/officeDocument/2006/relationships/hyperlink" Target="https://www.123rf.com/photo_13207592_human-insulin-stylized-chemical-structure.html"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https://simple.wikipedia.org/wiki/Enzyme" TargetMode="External"/><Relationship Id="rId9" Type="http://schemas.openxmlformats.org/officeDocument/2006/relationships/image" Target="../media/image6.png"/><Relationship Id="rId15" Type="http://schemas.openxmlformats.org/officeDocument/2006/relationships/image" Target="../media/image7.png"/><Relationship Id="rId14" Type="http://schemas.openxmlformats.org/officeDocument/2006/relationships/hyperlink" Target="http://spot.pcc.edu/~jvolpe/b/bi112/lec/lessons/wk6/Week%206_CellMembranes.html" TargetMode="External"/><Relationship Id="rId17" Type="http://schemas.openxmlformats.org/officeDocument/2006/relationships/image" Target="../media/image2.png"/><Relationship Id="rId16" Type="http://schemas.openxmlformats.org/officeDocument/2006/relationships/hyperlink" Target="http://www.biology4kids.com/files/cell_microfilament.html" TargetMode="External"/><Relationship Id="rId5" Type="http://schemas.openxmlformats.org/officeDocument/2006/relationships/image" Target="../media/image3.png"/><Relationship Id="rId6" Type="http://schemas.openxmlformats.org/officeDocument/2006/relationships/hyperlink" Target="http://www.harbormedtech.com/bridge" TargetMode="External"/><Relationship Id="rId18" Type="http://schemas.openxmlformats.org/officeDocument/2006/relationships/hyperlink" Target="http://www.wisegeek.org/what-is-an-antibody.htm" TargetMode="External"/><Relationship Id="rId7" Type="http://schemas.openxmlformats.org/officeDocument/2006/relationships/image" Target="../media/image8.png"/><Relationship Id="rId8" Type="http://schemas.openxmlformats.org/officeDocument/2006/relationships/hyperlink" Target="http://www.sciencedirect.com/science/article/pii/S0268005X1500188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hyperlink" Target="http://study.com/cimages/multimages/16/amino_acid_structure.p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hyperlink" Target="http://www.biology-pages.info/T/tripeptide.png" TargetMode="External"/><Relationship Id="rId5" Type="http://schemas.openxmlformats.org/officeDocument/2006/relationships/hyperlink" Target="https://youtu.be/QGJINzG5Ea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hyperlink" Target="https://ka-perseus-images.s3.amazonaws.com/6571b727a8821a72ef7e812c6b5b9d765d0f4343.sv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ctrTitle"/>
          </p:nvPr>
        </p:nvSpPr>
        <p:spPr>
          <a:xfrm>
            <a:off x="3537150" y="1578400"/>
            <a:ext cx="5017500" cy="1578900"/>
          </a:xfrm>
          <a:prstGeom prst="rect">
            <a:avLst/>
          </a:prstGeom>
        </p:spPr>
        <p:txBody>
          <a:bodyPr anchorCtr="0" anchor="t" bIns="91425" lIns="91425" rIns="91425" wrap="square" tIns="91425">
            <a:noAutofit/>
          </a:bodyPr>
          <a:lstStyle/>
          <a:p>
            <a:pPr lvl="0">
              <a:spcBef>
                <a:spcPts val="0"/>
              </a:spcBef>
              <a:buNone/>
            </a:pPr>
            <a:r>
              <a:rPr lang="en"/>
              <a:t>Chapter 5.4:</a:t>
            </a:r>
          </a:p>
          <a:p>
            <a:pPr lvl="0">
              <a:spcBef>
                <a:spcPts val="0"/>
              </a:spcBef>
              <a:buNone/>
            </a:pPr>
            <a:r>
              <a:rPr lang="en"/>
              <a:t>Proteins </a:t>
            </a:r>
          </a:p>
        </p:txBody>
      </p:sp>
      <p:sp>
        <p:nvSpPr>
          <p:cNvPr id="135" name="Shape 135"/>
          <p:cNvSpPr txBox="1"/>
          <p:nvPr>
            <p:ph idx="1" type="subTitle"/>
          </p:nvPr>
        </p:nvSpPr>
        <p:spPr>
          <a:xfrm>
            <a:off x="5037275" y="3924925"/>
            <a:ext cx="3470700" cy="506100"/>
          </a:xfrm>
          <a:prstGeom prst="rect">
            <a:avLst/>
          </a:prstGeom>
        </p:spPr>
        <p:txBody>
          <a:bodyPr anchorCtr="0" anchor="t" bIns="91425" lIns="91425" rIns="91425" wrap="square" tIns="91425">
            <a:noAutofit/>
          </a:bodyPr>
          <a:lstStyle/>
          <a:p>
            <a:pPr lvl="0">
              <a:spcBef>
                <a:spcPts val="0"/>
              </a:spcBef>
              <a:buNone/>
            </a:pPr>
            <a:r>
              <a:rPr lang="en"/>
              <a:t>Veronica Bucci &amp; Tyler Kemmer</a:t>
            </a:r>
          </a:p>
        </p:txBody>
      </p:sp>
      <p:pic>
        <p:nvPicPr>
          <p:cNvPr descr="protein-foods.jpg" id="136" name="Shape 136"/>
          <p:cNvPicPr preferRelativeResize="0"/>
          <p:nvPr/>
        </p:nvPicPr>
        <p:blipFill>
          <a:blip r:embed="rId3">
            <a:alphaModFix/>
          </a:blip>
          <a:stretch>
            <a:fillRect/>
          </a:stretch>
        </p:blipFill>
        <p:spPr>
          <a:xfrm>
            <a:off x="731050" y="3013699"/>
            <a:ext cx="2571775" cy="1675324"/>
          </a:xfrm>
          <a:prstGeom prst="rect">
            <a:avLst/>
          </a:prstGeom>
          <a:noFill/>
          <a:ln>
            <a:noFill/>
          </a:ln>
        </p:spPr>
      </p:pic>
      <p:sp>
        <p:nvSpPr>
          <p:cNvPr id="137" name="Shape 137"/>
          <p:cNvSpPr txBox="1"/>
          <p:nvPr/>
        </p:nvSpPr>
        <p:spPr>
          <a:xfrm>
            <a:off x="685387" y="4689025"/>
            <a:ext cx="2663100" cy="169800"/>
          </a:xfrm>
          <a:prstGeom prst="rect">
            <a:avLst/>
          </a:prstGeom>
          <a:noFill/>
          <a:ln>
            <a:noFill/>
          </a:ln>
        </p:spPr>
        <p:txBody>
          <a:bodyPr anchorCtr="0" anchor="t" bIns="91425" lIns="91425" rIns="91425" wrap="square" tIns="91425">
            <a:noAutofit/>
          </a:bodyPr>
          <a:lstStyle/>
          <a:p>
            <a:pPr lvl="0" algn="ctr">
              <a:spcBef>
                <a:spcPts val="0"/>
              </a:spcBef>
              <a:buNone/>
            </a:pPr>
            <a:r>
              <a:rPr lang="en" sz="600" u="sng">
                <a:solidFill>
                  <a:schemeClr val="hlink"/>
                </a:solidFill>
                <a:latin typeface="Times New Roman"/>
                <a:ea typeface="Times New Roman"/>
                <a:cs typeface="Times New Roman"/>
                <a:sym typeface="Times New Roman"/>
                <a:hlinkClick r:id="rId4"/>
              </a:rPr>
              <a:t>https://cdn1.medicalnewstoday.com/content/images/articles/196/196279/protein-foods.jpg</a:t>
            </a:r>
            <a:r>
              <a:rPr lang="en" sz="600">
                <a:solidFill>
                  <a:srgbClr val="FFFFFF"/>
                </a:solidFill>
                <a:latin typeface="Times New Roman"/>
                <a:ea typeface="Times New Roman"/>
                <a:cs typeface="Times New Roman"/>
                <a:sym typeface="Times New Roman"/>
              </a:rPr>
              <a:t> </a:t>
            </a:r>
          </a:p>
        </p:txBody>
      </p:sp>
      <p:pic>
        <p:nvPicPr>
          <p:cNvPr descr="aa.GIF" id="138" name="Shape 138"/>
          <p:cNvPicPr preferRelativeResize="0"/>
          <p:nvPr/>
        </p:nvPicPr>
        <p:blipFill>
          <a:blip r:embed="rId5">
            <a:alphaModFix/>
          </a:blip>
          <a:stretch>
            <a:fillRect/>
          </a:stretch>
        </p:blipFill>
        <p:spPr>
          <a:xfrm>
            <a:off x="6293548" y="89998"/>
            <a:ext cx="2732974" cy="1815975"/>
          </a:xfrm>
          <a:prstGeom prst="rect">
            <a:avLst/>
          </a:prstGeom>
          <a:noFill/>
          <a:ln>
            <a:noFill/>
          </a:ln>
        </p:spPr>
      </p:pic>
      <p:sp>
        <p:nvSpPr>
          <p:cNvPr id="139" name="Shape 139"/>
          <p:cNvSpPr txBox="1"/>
          <p:nvPr/>
        </p:nvSpPr>
        <p:spPr>
          <a:xfrm>
            <a:off x="6919025" y="1736175"/>
            <a:ext cx="2107500" cy="169800"/>
          </a:xfrm>
          <a:prstGeom prst="rect">
            <a:avLst/>
          </a:prstGeom>
          <a:noFill/>
          <a:ln>
            <a:noFill/>
          </a:ln>
        </p:spPr>
        <p:txBody>
          <a:bodyPr anchorCtr="0" anchor="t" bIns="91425" lIns="91425" rIns="91425" wrap="square" tIns="91425">
            <a:noAutofit/>
          </a:bodyPr>
          <a:lstStyle/>
          <a:p>
            <a:pPr lvl="0" algn="ctr">
              <a:spcBef>
                <a:spcPts val="0"/>
              </a:spcBef>
              <a:buNone/>
            </a:pPr>
            <a:r>
              <a:rPr lang="en" sz="600" u="sng">
                <a:solidFill>
                  <a:schemeClr val="hlink"/>
                </a:solidFill>
                <a:latin typeface="Times New Roman"/>
                <a:ea typeface="Times New Roman"/>
                <a:cs typeface="Times New Roman"/>
                <a:sym typeface="Times New Roman"/>
                <a:hlinkClick r:id="rId6"/>
              </a:rPr>
              <a:t>http://www.mrothery.co.uk/images/aa.GIF</a:t>
            </a:r>
            <a:r>
              <a:rPr lang="en" sz="600">
                <a:solidFill>
                  <a:srgbClr val="FFFFFF"/>
                </a:solidFill>
                <a:latin typeface="Times New Roman"/>
                <a:ea typeface="Times New Roman"/>
                <a:cs typeface="Times New Roman"/>
                <a:sym typeface="Times New Roman"/>
              </a:rPr>
              <a:t>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Shape 239"/>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Primary </a:t>
            </a:r>
            <a:r>
              <a:rPr lang="en"/>
              <a:t>Structure</a:t>
            </a:r>
          </a:p>
        </p:txBody>
      </p:sp>
      <p:sp>
        <p:nvSpPr>
          <p:cNvPr id="240" name="Shape 240"/>
          <p:cNvSpPr txBox="1"/>
          <p:nvPr>
            <p:ph idx="1" type="body"/>
          </p:nvPr>
        </p:nvSpPr>
        <p:spPr>
          <a:xfrm>
            <a:off x="1297500" y="1048425"/>
            <a:ext cx="7038900" cy="3430200"/>
          </a:xfrm>
          <a:prstGeom prst="rect">
            <a:avLst/>
          </a:prstGeom>
        </p:spPr>
        <p:txBody>
          <a:bodyPr anchorCtr="0" anchor="t" bIns="91425" lIns="91425" rIns="91425" wrap="square" tIns="91425">
            <a:noAutofit/>
          </a:bodyPr>
          <a:lstStyle/>
          <a:p>
            <a:pPr indent="-317500" lvl="0" marL="457200" rtl="0">
              <a:spcBef>
                <a:spcPts val="0"/>
              </a:spcBef>
              <a:buSzPct val="100000"/>
            </a:pPr>
            <a:r>
              <a:rPr lang="en" sz="1400"/>
              <a:t>Unique sequence of amino acids</a:t>
            </a:r>
          </a:p>
          <a:p>
            <a:pPr indent="-317500" lvl="0" marL="457200" rtl="0">
              <a:spcBef>
                <a:spcPts val="0"/>
              </a:spcBef>
              <a:buSzPct val="100000"/>
            </a:pPr>
            <a:r>
              <a:rPr lang="en" sz="1400"/>
              <a:t>Connects various subunits together</a:t>
            </a:r>
          </a:p>
          <a:p>
            <a:pPr indent="-317500" lvl="0" marL="457200" rtl="0">
              <a:spcBef>
                <a:spcPts val="0"/>
              </a:spcBef>
              <a:buSzPct val="100000"/>
            </a:pPr>
            <a:r>
              <a:rPr lang="en" sz="1400"/>
              <a:t>Allows a viewing of polypeptide chains</a:t>
            </a:r>
          </a:p>
          <a:p>
            <a:pPr indent="-317500" lvl="0" marL="457200">
              <a:spcBef>
                <a:spcPts val="0"/>
              </a:spcBef>
              <a:buSzPct val="100000"/>
            </a:pPr>
            <a:r>
              <a:rPr lang="en" sz="1400"/>
              <a:t>Determined by inherited genetic information</a:t>
            </a:r>
          </a:p>
        </p:txBody>
      </p:sp>
      <p:pic>
        <p:nvPicPr>
          <p:cNvPr descr="biology-56ce2a9377e83.png" id="241" name="Shape 241"/>
          <p:cNvPicPr preferRelativeResize="0"/>
          <p:nvPr/>
        </p:nvPicPr>
        <p:blipFill rotWithShape="1">
          <a:blip r:embed="rId3">
            <a:alphaModFix/>
          </a:blip>
          <a:srcRect b="0" l="0" r="45628" t="0"/>
          <a:stretch/>
        </p:blipFill>
        <p:spPr>
          <a:xfrm>
            <a:off x="5592125" y="559860"/>
            <a:ext cx="3147174" cy="4023775"/>
          </a:xfrm>
          <a:prstGeom prst="rect">
            <a:avLst/>
          </a:prstGeom>
          <a:noFill/>
          <a:ln>
            <a:noFill/>
          </a:ln>
        </p:spPr>
      </p:pic>
      <p:sp>
        <p:nvSpPr>
          <p:cNvPr id="242" name="Shape 242"/>
          <p:cNvSpPr txBox="1"/>
          <p:nvPr/>
        </p:nvSpPr>
        <p:spPr>
          <a:xfrm>
            <a:off x="5690612" y="4699650"/>
            <a:ext cx="2950200" cy="234900"/>
          </a:xfrm>
          <a:prstGeom prst="rect">
            <a:avLst/>
          </a:prstGeom>
          <a:noFill/>
          <a:ln>
            <a:noFill/>
          </a:ln>
        </p:spPr>
        <p:txBody>
          <a:bodyPr anchorCtr="0" anchor="t" bIns="91425" lIns="91425" rIns="91425" wrap="square" tIns="91425">
            <a:noAutofit/>
          </a:bodyPr>
          <a:lstStyle/>
          <a:p>
            <a:pPr lvl="0" algn="ctr">
              <a:spcBef>
                <a:spcPts val="0"/>
              </a:spcBef>
              <a:buNone/>
            </a:pPr>
            <a:r>
              <a:rPr lang="en" sz="600" u="sng">
                <a:solidFill>
                  <a:srgbClr val="FFFFFF"/>
                </a:solidFill>
                <a:latin typeface="Lato"/>
                <a:ea typeface="Lato"/>
                <a:cs typeface="Lato"/>
                <a:sym typeface="Lato"/>
                <a:hlinkClick r:id="rId4"/>
              </a:rPr>
              <a:t>http://biology.hi7.co/biology/biology-56ce2a9377e83.png</a:t>
            </a:r>
            <a:r>
              <a:rPr lang="en" sz="600">
                <a:solidFill>
                  <a:srgbClr val="FFFFFF"/>
                </a:solidFill>
                <a:latin typeface="Lato"/>
                <a:ea typeface="Lato"/>
                <a:cs typeface="Lato"/>
                <a:sym typeface="Lato"/>
              </a:rPr>
              <a:t>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Secondary Structure</a:t>
            </a:r>
          </a:p>
        </p:txBody>
      </p:sp>
      <p:sp>
        <p:nvSpPr>
          <p:cNvPr id="248" name="Shape 248"/>
          <p:cNvSpPr txBox="1"/>
          <p:nvPr>
            <p:ph idx="1" type="body"/>
          </p:nvPr>
        </p:nvSpPr>
        <p:spPr>
          <a:xfrm>
            <a:off x="1297500" y="1096575"/>
            <a:ext cx="7038900" cy="3382200"/>
          </a:xfrm>
          <a:prstGeom prst="rect">
            <a:avLst/>
          </a:prstGeom>
        </p:spPr>
        <p:txBody>
          <a:bodyPr anchorCtr="0" anchor="t" bIns="91425" lIns="91425" rIns="91425" wrap="square" tIns="91425">
            <a:noAutofit/>
          </a:bodyPr>
          <a:lstStyle/>
          <a:p>
            <a:pPr indent="-317500" lvl="0" marL="457200" rtl="0">
              <a:spcBef>
                <a:spcPts val="0"/>
              </a:spcBef>
              <a:buSzPct val="100000"/>
            </a:pPr>
            <a:r>
              <a:rPr lang="en" sz="1400"/>
              <a:t>Coils and folds of polypeptide bonds due to hydrogen bonds</a:t>
            </a:r>
          </a:p>
          <a:p>
            <a:pPr indent="-317500" lvl="0" marL="457200" rtl="0">
              <a:spcBef>
                <a:spcPts val="0"/>
              </a:spcBef>
              <a:buSzPct val="100000"/>
            </a:pPr>
            <a:r>
              <a:rPr lang="en" sz="1400"/>
              <a:t>Contribute to shape</a:t>
            </a:r>
          </a:p>
          <a:p>
            <a:pPr indent="-317500" lvl="0" marL="457200" rtl="0">
              <a:spcBef>
                <a:spcPts val="0"/>
              </a:spcBef>
              <a:buSzPct val="100000"/>
            </a:pPr>
            <a:r>
              <a:rPr lang="en" sz="1400"/>
              <a:t>Coils occur due to attractions of hydrogen atoms to nitrogen atoms which have an affinity for oxygen atoms</a:t>
            </a:r>
          </a:p>
          <a:p>
            <a:pPr indent="-317500" lvl="0" marL="457200" rtl="0">
              <a:spcBef>
                <a:spcPts val="0"/>
              </a:spcBef>
              <a:buSzPct val="100000"/>
            </a:pPr>
            <a:r>
              <a:rPr lang="en" sz="1400"/>
              <a:t>α helix: coil held by hydrogen bonds at every fourth amino acid</a:t>
            </a:r>
          </a:p>
          <a:p>
            <a:pPr indent="-317500" lvl="0" marL="457200" rtl="0">
              <a:spcBef>
                <a:spcPts val="0"/>
              </a:spcBef>
              <a:buSzPct val="100000"/>
            </a:pPr>
            <a:r>
              <a:rPr lang="en" sz="1400"/>
              <a:t>β  pleated sheet: two or more regions of side-by-side polypeptide chains between parallel polypeptide backbones</a:t>
            </a:r>
          </a:p>
          <a:p>
            <a:pPr lvl="0" rtl="0">
              <a:spcBef>
                <a:spcPts val="0"/>
              </a:spcBef>
              <a:buNone/>
            </a:pPr>
            <a:r>
              <a:t/>
            </a:r>
            <a:endParaRPr sz="1800"/>
          </a:p>
        </p:txBody>
      </p:sp>
      <p:pic>
        <p:nvPicPr>
          <p:cNvPr descr="secondary+structure.png" id="249" name="Shape 249"/>
          <p:cNvPicPr preferRelativeResize="0"/>
          <p:nvPr/>
        </p:nvPicPr>
        <p:blipFill>
          <a:blip r:embed="rId3">
            <a:alphaModFix/>
          </a:blip>
          <a:stretch>
            <a:fillRect/>
          </a:stretch>
        </p:blipFill>
        <p:spPr>
          <a:xfrm>
            <a:off x="4386351" y="2767850"/>
            <a:ext cx="4151350" cy="2118700"/>
          </a:xfrm>
          <a:prstGeom prst="rect">
            <a:avLst/>
          </a:prstGeom>
          <a:noFill/>
          <a:ln>
            <a:noFill/>
          </a:ln>
        </p:spPr>
      </p:pic>
      <p:sp>
        <p:nvSpPr>
          <p:cNvPr id="250" name="Shape 250"/>
          <p:cNvSpPr txBox="1"/>
          <p:nvPr/>
        </p:nvSpPr>
        <p:spPr>
          <a:xfrm>
            <a:off x="4438525" y="4782150"/>
            <a:ext cx="4047000" cy="104400"/>
          </a:xfrm>
          <a:prstGeom prst="rect">
            <a:avLst/>
          </a:prstGeom>
          <a:noFill/>
          <a:ln>
            <a:noFill/>
          </a:ln>
        </p:spPr>
        <p:txBody>
          <a:bodyPr anchorCtr="0" anchor="t" bIns="91425" lIns="91425" rIns="91425" wrap="square" tIns="91425">
            <a:noAutofit/>
          </a:bodyPr>
          <a:lstStyle/>
          <a:p>
            <a:pPr lvl="0" algn="ctr">
              <a:spcBef>
                <a:spcPts val="0"/>
              </a:spcBef>
              <a:buNone/>
            </a:pPr>
            <a:r>
              <a:rPr lang="en" sz="600" u="sng">
                <a:solidFill>
                  <a:schemeClr val="hlink"/>
                </a:solidFill>
                <a:latin typeface="Lato"/>
                <a:ea typeface="Lato"/>
                <a:cs typeface="Lato"/>
                <a:sym typeface="Lato"/>
                <a:hlinkClick r:id="rId4"/>
              </a:rPr>
              <a:t>http://1.bp.blogspot.com/-TGSIEzEPiCQ/U93vaqC-KII/AAAAAAAASu4/oUkACRQ8DzI/s1600/secondary+structur</a:t>
            </a:r>
            <a:r>
              <a:rPr lang="en" sz="600">
                <a:solidFill>
                  <a:srgbClr val="FFFFFF"/>
                </a:solidFill>
                <a:latin typeface="Lato"/>
                <a:ea typeface="Lato"/>
                <a:cs typeface="Lato"/>
                <a:sym typeface="Lato"/>
              </a:rPr>
              <a:t>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Shape 255"/>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Tertiary Structure</a:t>
            </a:r>
          </a:p>
        </p:txBody>
      </p:sp>
      <p:sp>
        <p:nvSpPr>
          <p:cNvPr id="256" name="Shape 256"/>
          <p:cNvSpPr txBox="1"/>
          <p:nvPr>
            <p:ph idx="1" type="body"/>
          </p:nvPr>
        </p:nvSpPr>
        <p:spPr>
          <a:xfrm>
            <a:off x="1297500" y="1057425"/>
            <a:ext cx="7038900" cy="3421200"/>
          </a:xfrm>
          <a:prstGeom prst="rect">
            <a:avLst/>
          </a:prstGeom>
        </p:spPr>
        <p:txBody>
          <a:bodyPr anchorCtr="0" anchor="t" bIns="91425" lIns="91425" rIns="91425" wrap="square" tIns="91425">
            <a:noAutofit/>
          </a:bodyPr>
          <a:lstStyle/>
          <a:p>
            <a:pPr indent="-317500" lvl="0" marL="457200" rtl="0">
              <a:spcBef>
                <a:spcPts val="0"/>
              </a:spcBef>
              <a:buSzPct val="100000"/>
            </a:pPr>
            <a:r>
              <a:rPr lang="en" sz="1400"/>
              <a:t>Overall shape of a polypeptide </a:t>
            </a:r>
          </a:p>
          <a:p>
            <a:pPr indent="-317500" lvl="0" marL="457200" rtl="0">
              <a:spcBef>
                <a:spcPts val="0"/>
              </a:spcBef>
              <a:buSzPct val="100000"/>
            </a:pPr>
            <a:r>
              <a:rPr lang="en" sz="1400"/>
              <a:t>Caused by interactions between variable groups of amino acids</a:t>
            </a:r>
          </a:p>
          <a:p>
            <a:pPr indent="-317500" lvl="0" marL="457200" rtl="0">
              <a:spcBef>
                <a:spcPts val="0"/>
              </a:spcBef>
              <a:buSzPct val="100000"/>
            </a:pPr>
            <a:r>
              <a:rPr lang="en" sz="1400"/>
              <a:t>Hydrophobic rection: folded polypeptide goes into functional shape and hydrophobic side chains end up in a cluster at the core</a:t>
            </a:r>
          </a:p>
          <a:p>
            <a:pPr indent="-317500" lvl="0" marL="457200" rtl="0">
              <a:spcBef>
                <a:spcPts val="0"/>
              </a:spcBef>
              <a:buSzPct val="100000"/>
            </a:pPr>
            <a:r>
              <a:rPr lang="en" sz="1400"/>
              <a:t>Nonpolar side chains are held together through van der Waals interactions</a:t>
            </a:r>
          </a:p>
          <a:p>
            <a:pPr indent="-317500" lvl="0" marL="457200" rtl="0">
              <a:spcBef>
                <a:spcPts val="0"/>
              </a:spcBef>
              <a:buSzPct val="100000"/>
            </a:pPr>
            <a:r>
              <a:rPr lang="en" sz="1400"/>
              <a:t>Disulfide bridges: two cysteine monomers and  amino acids with sulfhydryl groups are brought together through folding; reinforces shape</a:t>
            </a:r>
          </a:p>
          <a:p>
            <a:pPr lvl="0">
              <a:spcBef>
                <a:spcPts val="0"/>
              </a:spcBef>
              <a:buNone/>
            </a:pPr>
            <a:r>
              <a:t/>
            </a:r>
            <a:endParaRPr sz="1400"/>
          </a:p>
        </p:txBody>
      </p:sp>
      <p:pic>
        <p:nvPicPr>
          <p:cNvPr descr="proteins-34-638.jpg" id="257" name="Shape 257"/>
          <p:cNvPicPr preferRelativeResize="0"/>
          <p:nvPr/>
        </p:nvPicPr>
        <p:blipFill rotWithShape="1">
          <a:blip r:embed="rId3">
            <a:alphaModFix/>
          </a:blip>
          <a:srcRect b="0" l="0" r="0" t="25014"/>
          <a:stretch/>
        </p:blipFill>
        <p:spPr>
          <a:xfrm>
            <a:off x="2835912" y="2989600"/>
            <a:ext cx="3472174" cy="1954749"/>
          </a:xfrm>
          <a:prstGeom prst="rect">
            <a:avLst/>
          </a:prstGeom>
          <a:noFill/>
          <a:ln>
            <a:noFill/>
          </a:ln>
        </p:spPr>
      </p:pic>
      <p:sp>
        <p:nvSpPr>
          <p:cNvPr id="258" name="Shape 258"/>
          <p:cNvSpPr txBox="1"/>
          <p:nvPr/>
        </p:nvSpPr>
        <p:spPr>
          <a:xfrm>
            <a:off x="2437650" y="4944350"/>
            <a:ext cx="4268700" cy="65400"/>
          </a:xfrm>
          <a:prstGeom prst="rect">
            <a:avLst/>
          </a:prstGeom>
          <a:noFill/>
          <a:ln>
            <a:noFill/>
          </a:ln>
        </p:spPr>
        <p:txBody>
          <a:bodyPr anchorCtr="0" anchor="t" bIns="91425" lIns="91425" rIns="91425" wrap="square" tIns="91425">
            <a:noAutofit/>
          </a:bodyPr>
          <a:lstStyle/>
          <a:p>
            <a:pPr lvl="0" algn="ctr">
              <a:spcBef>
                <a:spcPts val="0"/>
              </a:spcBef>
              <a:buNone/>
            </a:pPr>
            <a:r>
              <a:rPr lang="en" sz="600">
                <a:solidFill>
                  <a:srgbClr val="FFFFFF"/>
                </a:solidFill>
                <a:latin typeface="Lato"/>
                <a:ea typeface="Lato"/>
                <a:cs typeface="Lato"/>
                <a:sym typeface="Lato"/>
              </a:rPr>
              <a:t>https://image.slidesharecdn.com/proteins-140302014110-phpapp01/95/proteins-34-638.jpg?cb=1393724557</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Quaternary Structure</a:t>
            </a:r>
          </a:p>
        </p:txBody>
      </p:sp>
      <p:sp>
        <p:nvSpPr>
          <p:cNvPr id="264" name="Shape 264"/>
          <p:cNvSpPr txBox="1"/>
          <p:nvPr>
            <p:ph idx="1" type="body"/>
          </p:nvPr>
        </p:nvSpPr>
        <p:spPr>
          <a:xfrm>
            <a:off x="1297500" y="1083525"/>
            <a:ext cx="7038900" cy="3395100"/>
          </a:xfrm>
          <a:prstGeom prst="rect">
            <a:avLst/>
          </a:prstGeom>
        </p:spPr>
        <p:txBody>
          <a:bodyPr anchorCtr="0" anchor="t" bIns="91425" lIns="91425" rIns="91425" wrap="square" tIns="91425">
            <a:noAutofit/>
          </a:bodyPr>
          <a:lstStyle/>
          <a:p>
            <a:pPr indent="-317500" lvl="0" marL="457200" rtl="0">
              <a:spcBef>
                <a:spcPts val="0"/>
              </a:spcBef>
              <a:buSzPct val="100000"/>
            </a:pPr>
            <a:r>
              <a:rPr lang="en" sz="1400"/>
              <a:t>Overall protein structure </a:t>
            </a:r>
          </a:p>
          <a:p>
            <a:pPr indent="-317500" lvl="0" marL="457200" rtl="0">
              <a:spcBef>
                <a:spcPts val="0"/>
              </a:spcBef>
              <a:buSzPct val="100000"/>
            </a:pPr>
            <a:r>
              <a:rPr lang="en" sz="1400"/>
              <a:t>Caused by </a:t>
            </a:r>
            <a:r>
              <a:rPr lang="en" sz="1400"/>
              <a:t>aggregation</a:t>
            </a:r>
            <a:r>
              <a:rPr lang="en" sz="1400"/>
              <a:t> </a:t>
            </a:r>
            <a:r>
              <a:rPr lang="en" sz="1400"/>
              <a:t>of</a:t>
            </a:r>
            <a:r>
              <a:rPr lang="en" sz="1400"/>
              <a:t> polypeptide subunits</a:t>
            </a:r>
          </a:p>
          <a:p>
            <a:pPr indent="-317500" lvl="0" marL="457200" rtl="0">
              <a:spcBef>
                <a:spcPts val="0"/>
              </a:spcBef>
              <a:buSzPct val="100000"/>
            </a:pPr>
            <a:r>
              <a:rPr lang="en" sz="1400"/>
              <a:t>Proteins consist of two or more polypeptide chains in one functional macromolecule</a:t>
            </a:r>
          </a:p>
          <a:p>
            <a:pPr indent="-317500" lvl="0" marL="457200" rtl="0">
              <a:spcBef>
                <a:spcPts val="0"/>
              </a:spcBef>
              <a:buSzPct val="100000"/>
            </a:pPr>
            <a:r>
              <a:rPr lang="en" sz="1400"/>
              <a:t>Structure fits the </a:t>
            </a:r>
            <a:r>
              <a:rPr lang="en" sz="1400"/>
              <a:t>function</a:t>
            </a:r>
          </a:p>
          <a:p>
            <a:pPr indent="-317500" lvl="0" marL="457200">
              <a:spcBef>
                <a:spcPts val="0"/>
              </a:spcBef>
              <a:buSzPct val="100000"/>
            </a:pPr>
            <a:r>
              <a:rPr lang="en" sz="1400"/>
              <a:t>Each </a:t>
            </a:r>
            <a:r>
              <a:rPr lang="en" sz="1400"/>
              <a:t>α and β  subunit has a non polypeptide component (heme)</a:t>
            </a:r>
          </a:p>
        </p:txBody>
      </p:sp>
      <p:pic>
        <p:nvPicPr>
          <p:cNvPr descr="quaternary-structure_med.jpeg" id="265" name="Shape 265"/>
          <p:cNvPicPr preferRelativeResize="0"/>
          <p:nvPr/>
        </p:nvPicPr>
        <p:blipFill rotWithShape="1">
          <a:blip r:embed="rId3">
            <a:alphaModFix/>
          </a:blip>
          <a:srcRect b="18032" l="49026" r="0" t="0"/>
          <a:stretch/>
        </p:blipFill>
        <p:spPr>
          <a:xfrm>
            <a:off x="3401249" y="2778750"/>
            <a:ext cx="2341500" cy="2064475"/>
          </a:xfrm>
          <a:prstGeom prst="rect">
            <a:avLst/>
          </a:prstGeom>
          <a:noFill/>
          <a:ln>
            <a:noFill/>
          </a:ln>
        </p:spPr>
      </p:pic>
      <p:sp>
        <p:nvSpPr>
          <p:cNvPr id="266" name="Shape 266"/>
          <p:cNvSpPr txBox="1"/>
          <p:nvPr/>
        </p:nvSpPr>
        <p:spPr>
          <a:xfrm>
            <a:off x="2509350" y="4843225"/>
            <a:ext cx="4125300" cy="326400"/>
          </a:xfrm>
          <a:prstGeom prst="rect">
            <a:avLst/>
          </a:prstGeom>
          <a:noFill/>
          <a:ln>
            <a:noFill/>
          </a:ln>
        </p:spPr>
        <p:txBody>
          <a:bodyPr anchorCtr="0" anchor="t" bIns="91425" lIns="91425" rIns="91425" wrap="square" tIns="91425">
            <a:noAutofit/>
          </a:bodyPr>
          <a:lstStyle/>
          <a:p>
            <a:pPr lvl="0" algn="ctr">
              <a:spcBef>
                <a:spcPts val="0"/>
              </a:spcBef>
              <a:buNone/>
            </a:pPr>
            <a:r>
              <a:rPr lang="en" sz="600" u="sng">
                <a:solidFill>
                  <a:srgbClr val="FFFFFF"/>
                </a:solidFill>
                <a:latin typeface="Lato"/>
                <a:ea typeface="Lato"/>
                <a:cs typeface="Lato"/>
                <a:sym typeface="Lato"/>
                <a:hlinkClick r:id="rId4"/>
              </a:rPr>
              <a:t>http://ib.bioninja.com.au/_Media/quaternary-structure_med.jpeg</a:t>
            </a:r>
            <a:r>
              <a:rPr lang="en" sz="600">
                <a:solidFill>
                  <a:srgbClr val="FFFFFF"/>
                </a:solidFill>
                <a:latin typeface="Lato"/>
                <a:ea typeface="Lato"/>
                <a:cs typeface="Lato"/>
                <a:sym typeface="Lato"/>
              </a:rPr>
              <a:t>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Shape 271"/>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sz="3000"/>
              <a:t>Denaturation of Proteins </a:t>
            </a:r>
            <a:r>
              <a:rPr lang="en" sz="3000"/>
              <a:t> </a:t>
            </a:r>
          </a:p>
        </p:txBody>
      </p:sp>
      <p:sp>
        <p:nvSpPr>
          <p:cNvPr id="272" name="Shape 272"/>
          <p:cNvSpPr txBox="1"/>
          <p:nvPr>
            <p:ph idx="1" type="body"/>
          </p:nvPr>
        </p:nvSpPr>
        <p:spPr>
          <a:xfrm>
            <a:off x="1297500" y="1567550"/>
            <a:ext cx="7038900" cy="29112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b="1" lang="en" sz="1800" u="sng">
                <a:latin typeface="Montserrat"/>
                <a:ea typeface="Montserrat"/>
                <a:cs typeface="Montserrat"/>
                <a:sym typeface="Montserrat"/>
              </a:rPr>
              <a:t>Denaturation of Proteins:</a:t>
            </a:r>
            <a:r>
              <a:rPr lang="en"/>
              <a:t> </a:t>
            </a:r>
            <a:r>
              <a:rPr lang="en" sz="1400">
                <a:latin typeface="Montserrat"/>
                <a:ea typeface="Montserrat"/>
                <a:cs typeface="Montserrat"/>
                <a:sym typeface="Montserrat"/>
              </a:rPr>
              <a:t>this is when proteins lose their secondary, tertiary, and quaternary structures but not their primary structures because denaturation reactions are not strong enough to break the polypeptide bonds. </a:t>
            </a:r>
          </a:p>
          <a:p>
            <a:pPr lvl="0" rtl="0">
              <a:lnSpc>
                <a:spcPct val="100000"/>
              </a:lnSpc>
              <a:spcBef>
                <a:spcPts val="0"/>
              </a:spcBef>
              <a:spcAft>
                <a:spcPts val="0"/>
              </a:spcAft>
              <a:buNone/>
            </a:pPr>
            <a:r>
              <a:t/>
            </a:r>
            <a:endParaRPr/>
          </a:p>
          <a:p>
            <a:pPr lvl="0" rtl="0">
              <a:lnSpc>
                <a:spcPct val="100000"/>
              </a:lnSpc>
              <a:spcBef>
                <a:spcPts val="0"/>
              </a:spcBef>
              <a:spcAft>
                <a:spcPts val="0"/>
              </a:spcAft>
              <a:buNone/>
            </a:pPr>
            <a:r>
              <a:rPr lang="en"/>
              <a:t> </a:t>
            </a:r>
            <a:r>
              <a:rPr b="1" lang="en" sz="1800" u="sng">
                <a:latin typeface="Montserrat"/>
                <a:ea typeface="Montserrat"/>
                <a:cs typeface="Montserrat"/>
                <a:sym typeface="Montserrat"/>
              </a:rPr>
              <a:t>Denaturation of Proteins occurs with: </a:t>
            </a:r>
          </a:p>
          <a:p>
            <a:pPr indent="-317500" lvl="0" marL="457200" rtl="0">
              <a:lnSpc>
                <a:spcPct val="100000"/>
              </a:lnSpc>
              <a:spcBef>
                <a:spcPts val="0"/>
              </a:spcBef>
              <a:spcAft>
                <a:spcPts val="0"/>
              </a:spcAft>
              <a:buSzPct val="100000"/>
              <a:buFont typeface="Montserrat"/>
            </a:pPr>
            <a:r>
              <a:rPr lang="en" sz="1400">
                <a:latin typeface="Montserrat"/>
                <a:ea typeface="Montserrat"/>
                <a:cs typeface="Montserrat"/>
                <a:sym typeface="Montserrat"/>
              </a:rPr>
              <a:t>Strong acids and alkalis </a:t>
            </a:r>
          </a:p>
          <a:p>
            <a:pPr indent="-317500" lvl="0" marL="457200" rtl="0">
              <a:lnSpc>
                <a:spcPct val="100000"/>
              </a:lnSpc>
              <a:spcBef>
                <a:spcPts val="0"/>
              </a:spcBef>
              <a:spcAft>
                <a:spcPts val="0"/>
              </a:spcAft>
              <a:buSzPct val="100000"/>
              <a:buFont typeface="Montserrat"/>
            </a:pPr>
            <a:r>
              <a:rPr lang="en" sz="1400">
                <a:latin typeface="Montserrat"/>
                <a:ea typeface="Montserrat"/>
                <a:cs typeface="Montserrat"/>
                <a:sym typeface="Montserrat"/>
              </a:rPr>
              <a:t>Heavy metals </a:t>
            </a:r>
          </a:p>
          <a:p>
            <a:pPr indent="-317500" lvl="0" marL="457200" rtl="0">
              <a:lnSpc>
                <a:spcPct val="100000"/>
              </a:lnSpc>
              <a:spcBef>
                <a:spcPts val="0"/>
              </a:spcBef>
              <a:spcAft>
                <a:spcPts val="0"/>
              </a:spcAft>
              <a:buSzPct val="100000"/>
              <a:buFont typeface="Montserrat"/>
            </a:pPr>
            <a:r>
              <a:rPr lang="en" sz="1400">
                <a:latin typeface="Montserrat"/>
                <a:ea typeface="Montserrat"/>
                <a:cs typeface="Montserrat"/>
                <a:sym typeface="Montserrat"/>
              </a:rPr>
              <a:t>Heat and radiation </a:t>
            </a:r>
          </a:p>
          <a:p>
            <a:pPr indent="-317500" lvl="0" marL="457200" rtl="0">
              <a:lnSpc>
                <a:spcPct val="100000"/>
              </a:lnSpc>
              <a:spcBef>
                <a:spcPts val="0"/>
              </a:spcBef>
              <a:spcAft>
                <a:spcPts val="0"/>
              </a:spcAft>
              <a:buSzPct val="100000"/>
              <a:buFont typeface="Montserrat"/>
            </a:pPr>
            <a:r>
              <a:rPr lang="en" sz="1400">
                <a:latin typeface="Montserrat"/>
                <a:ea typeface="Montserrat"/>
                <a:cs typeface="Montserrat"/>
                <a:sym typeface="Montserrat"/>
              </a:rPr>
              <a:t>Detergents and solvents </a:t>
            </a:r>
          </a:p>
          <a:p>
            <a:pPr lvl="0" rtl="0">
              <a:lnSpc>
                <a:spcPct val="100000"/>
              </a:lnSpc>
              <a:spcBef>
                <a:spcPts val="0"/>
              </a:spcBef>
              <a:spcAft>
                <a:spcPts val="0"/>
              </a:spcAft>
              <a:buNone/>
            </a:pPr>
            <a:r>
              <a:t/>
            </a:r>
            <a:endParaRPr sz="1400">
              <a:latin typeface="Montserrat"/>
              <a:ea typeface="Montserrat"/>
              <a:cs typeface="Montserrat"/>
              <a:sym typeface="Montserrat"/>
            </a:endParaRPr>
          </a:p>
          <a:p>
            <a:pPr lvl="0" rtl="0">
              <a:lnSpc>
                <a:spcPct val="100000"/>
              </a:lnSpc>
              <a:spcBef>
                <a:spcPts val="0"/>
              </a:spcBef>
              <a:spcAft>
                <a:spcPts val="0"/>
              </a:spcAft>
              <a:buNone/>
            </a:pPr>
            <a:r>
              <a:rPr b="1" lang="en" sz="1400" u="sng">
                <a:solidFill>
                  <a:srgbClr val="FF0000"/>
                </a:solidFill>
                <a:latin typeface="Montserrat"/>
                <a:ea typeface="Montserrat"/>
                <a:cs typeface="Montserrat"/>
                <a:sym typeface="Montserrat"/>
              </a:rPr>
              <a:t>These are reversible!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Strong Acids and Alkalis </a:t>
            </a:r>
          </a:p>
        </p:txBody>
      </p:sp>
      <p:sp>
        <p:nvSpPr>
          <p:cNvPr id="278" name="Shape 278"/>
          <p:cNvSpPr txBox="1"/>
          <p:nvPr>
            <p:ph idx="1" type="body"/>
          </p:nvPr>
        </p:nvSpPr>
        <p:spPr>
          <a:xfrm>
            <a:off x="1052562" y="3446425"/>
            <a:ext cx="7038900" cy="1534200"/>
          </a:xfrm>
          <a:prstGeom prst="rect">
            <a:avLst/>
          </a:prstGeom>
        </p:spPr>
        <p:txBody>
          <a:bodyPr anchorCtr="0" anchor="t" bIns="91425" lIns="91425" rIns="91425" wrap="square" tIns="91425">
            <a:noAutofit/>
          </a:bodyPr>
          <a:lstStyle/>
          <a:p>
            <a:pPr lvl="0" rtl="0">
              <a:spcBef>
                <a:spcPts val="0"/>
              </a:spcBef>
              <a:buNone/>
            </a:pPr>
            <a:r>
              <a:rPr b="1" lang="en" sz="1200" u="sng">
                <a:latin typeface="Montserrat"/>
                <a:ea typeface="Montserrat"/>
                <a:cs typeface="Montserrat"/>
                <a:sym typeface="Montserrat"/>
              </a:rPr>
              <a:t>How:</a:t>
            </a:r>
            <a:r>
              <a:rPr lang="en" sz="1200">
                <a:latin typeface="Montserrat"/>
                <a:ea typeface="Montserrat"/>
                <a:cs typeface="Montserrat"/>
                <a:sym typeface="Montserrat"/>
              </a:rPr>
              <a:t> </a:t>
            </a:r>
          </a:p>
          <a:p>
            <a:pPr indent="-304800" lvl="0" marL="457200" rtl="0">
              <a:spcBef>
                <a:spcPts val="0"/>
              </a:spcBef>
              <a:buSzPct val="100000"/>
              <a:buFont typeface="Montserrat"/>
            </a:pPr>
            <a:r>
              <a:rPr lang="en" sz="1200">
                <a:latin typeface="Montserrat"/>
                <a:ea typeface="Montserrat"/>
                <a:cs typeface="Montserrat"/>
                <a:sym typeface="Montserrat"/>
              </a:rPr>
              <a:t>The ionic bonds are disrupted and as a result the protein clumps into a soft solid like substance, this is the first step in the digestion if a protein  </a:t>
            </a:r>
          </a:p>
          <a:p>
            <a:pPr indent="-304800" lvl="0" marL="457200" rtl="0">
              <a:spcBef>
                <a:spcPts val="0"/>
              </a:spcBef>
              <a:buSzPct val="100000"/>
              <a:buFont typeface="Montserrat"/>
            </a:pPr>
            <a:r>
              <a:rPr lang="en" sz="1200">
                <a:latin typeface="Montserrat"/>
                <a:ea typeface="Montserrat"/>
                <a:cs typeface="Montserrat"/>
                <a:sym typeface="Montserrat"/>
              </a:rPr>
              <a:t>When a protein is exposed to an acid for too long, the primary structure of the protein will break down</a:t>
            </a:r>
          </a:p>
          <a:p>
            <a:pPr lvl="0">
              <a:spcBef>
                <a:spcPts val="0"/>
              </a:spcBef>
              <a:buNone/>
            </a:pPr>
            <a:r>
              <a:t/>
            </a:r>
            <a:endParaRPr b="1" sz="1800" u="sng">
              <a:latin typeface="Montserrat"/>
              <a:ea typeface="Montserrat"/>
              <a:cs typeface="Montserrat"/>
              <a:sym typeface="Montserrat"/>
            </a:endParaRPr>
          </a:p>
        </p:txBody>
      </p:sp>
      <p:pic>
        <p:nvPicPr>
          <p:cNvPr id="279" name="Shape 279"/>
          <p:cNvPicPr preferRelativeResize="0"/>
          <p:nvPr/>
        </p:nvPicPr>
        <p:blipFill>
          <a:blip r:embed="rId3">
            <a:alphaModFix/>
          </a:blip>
          <a:stretch>
            <a:fillRect/>
          </a:stretch>
        </p:blipFill>
        <p:spPr>
          <a:xfrm>
            <a:off x="1570087" y="954272"/>
            <a:ext cx="6003826" cy="2439074"/>
          </a:xfrm>
          <a:prstGeom prst="rect">
            <a:avLst/>
          </a:prstGeom>
          <a:noFill/>
          <a:ln>
            <a:noFill/>
          </a:ln>
        </p:spPr>
      </p:pic>
      <p:sp>
        <p:nvSpPr>
          <p:cNvPr id="280" name="Shape 280"/>
          <p:cNvSpPr txBox="1"/>
          <p:nvPr/>
        </p:nvSpPr>
        <p:spPr>
          <a:xfrm>
            <a:off x="2734800" y="3393350"/>
            <a:ext cx="3674400" cy="178200"/>
          </a:xfrm>
          <a:prstGeom prst="rect">
            <a:avLst/>
          </a:prstGeom>
          <a:noFill/>
          <a:ln>
            <a:noFill/>
          </a:ln>
        </p:spPr>
        <p:txBody>
          <a:bodyPr anchorCtr="0" anchor="ctr" bIns="91425" lIns="91425" rIns="91425" wrap="square" tIns="91425">
            <a:noAutofit/>
          </a:bodyPr>
          <a:lstStyle/>
          <a:p>
            <a:pPr lvl="0" rtl="0">
              <a:spcBef>
                <a:spcPts val="0"/>
              </a:spcBef>
              <a:buNone/>
            </a:pPr>
            <a:r>
              <a:rPr lang="en" sz="600" u="sng">
                <a:solidFill>
                  <a:schemeClr val="hlink"/>
                </a:solidFill>
                <a:hlinkClick r:id="rId4"/>
              </a:rPr>
              <a:t>http://foodslashscience.blogspot.com/2010/11/cooking-meat-thermodynamics-and.html</a:t>
            </a:r>
          </a:p>
        </p:txBody>
      </p:sp>
      <p:sp>
        <p:nvSpPr>
          <p:cNvPr id="281" name="Shape 281"/>
          <p:cNvSpPr txBox="1"/>
          <p:nvPr/>
        </p:nvSpPr>
        <p:spPr>
          <a:xfrm>
            <a:off x="3694400" y="1189525"/>
            <a:ext cx="912900" cy="193200"/>
          </a:xfrm>
          <a:prstGeom prst="rect">
            <a:avLst/>
          </a:prstGeom>
          <a:noFill/>
          <a:ln>
            <a:noFill/>
          </a:ln>
        </p:spPr>
        <p:txBody>
          <a:bodyPr anchorCtr="0" anchor="t" bIns="91425" lIns="91425" rIns="91425" wrap="square" tIns="91425">
            <a:noAutofit/>
          </a:bodyPr>
          <a:lstStyle/>
          <a:p>
            <a:pPr lvl="0">
              <a:spcBef>
                <a:spcPts val="0"/>
              </a:spcBef>
              <a:buNone/>
            </a:pPr>
            <a:r>
              <a:rPr lang="en"/>
              <a:t>Acids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Shape 286"/>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 </a:t>
            </a:r>
            <a:r>
              <a:rPr b="1" lang="en" u="sng"/>
              <a:t>Heavy metals</a:t>
            </a:r>
            <a:r>
              <a:rPr lang="en"/>
              <a:t> </a:t>
            </a:r>
          </a:p>
        </p:txBody>
      </p:sp>
      <p:sp>
        <p:nvSpPr>
          <p:cNvPr id="287" name="Shape 287"/>
          <p:cNvSpPr txBox="1"/>
          <p:nvPr>
            <p:ph idx="1" type="body"/>
          </p:nvPr>
        </p:nvSpPr>
        <p:spPr>
          <a:xfrm>
            <a:off x="1297500" y="3241600"/>
            <a:ext cx="7038900" cy="1505700"/>
          </a:xfrm>
          <a:prstGeom prst="rect">
            <a:avLst/>
          </a:prstGeom>
        </p:spPr>
        <p:txBody>
          <a:bodyPr anchorCtr="0" anchor="t" bIns="91425" lIns="91425" rIns="91425" wrap="square" tIns="91425">
            <a:noAutofit/>
          </a:bodyPr>
          <a:lstStyle/>
          <a:p>
            <a:pPr lvl="0" rtl="0">
              <a:spcBef>
                <a:spcPts val="0"/>
              </a:spcBef>
              <a:buNone/>
            </a:pPr>
            <a:r>
              <a:rPr lang="en" sz="1400">
                <a:latin typeface="Montserrat"/>
                <a:ea typeface="Montserrat"/>
                <a:cs typeface="Montserrat"/>
                <a:sym typeface="Montserrat"/>
              </a:rPr>
              <a:t> </a:t>
            </a:r>
            <a:r>
              <a:rPr b="1" lang="en" sz="1400" u="sng">
                <a:latin typeface="Montserrat"/>
                <a:ea typeface="Montserrat"/>
                <a:cs typeface="Montserrat"/>
                <a:sym typeface="Montserrat"/>
              </a:rPr>
              <a:t>How:</a:t>
            </a:r>
            <a:r>
              <a:rPr lang="en" sz="1400">
                <a:latin typeface="Montserrat"/>
                <a:ea typeface="Montserrat"/>
                <a:cs typeface="Montserrat"/>
                <a:sym typeface="Montserrat"/>
              </a:rPr>
              <a:t> </a:t>
            </a:r>
          </a:p>
          <a:p>
            <a:pPr indent="-317500" lvl="0" marL="457200" rtl="0">
              <a:spcBef>
                <a:spcPts val="0"/>
              </a:spcBef>
              <a:buSzPct val="100000"/>
              <a:buFont typeface="Montserrat"/>
            </a:pPr>
            <a:r>
              <a:rPr lang="en" sz="1400">
                <a:latin typeface="Montserrat"/>
                <a:ea typeface="Montserrat"/>
                <a:cs typeface="Montserrat"/>
                <a:sym typeface="Montserrat"/>
              </a:rPr>
              <a:t>This will denature the protein by disrupting the ionic bonds and forming new bonds with the carboxyl groups therefore reducing the protein charge and lead to the precipitation of the protein</a:t>
            </a:r>
          </a:p>
        </p:txBody>
      </p:sp>
      <p:pic>
        <p:nvPicPr>
          <p:cNvPr id="288" name="Shape 288"/>
          <p:cNvPicPr preferRelativeResize="0"/>
          <p:nvPr/>
        </p:nvPicPr>
        <p:blipFill>
          <a:blip r:embed="rId3">
            <a:alphaModFix/>
          </a:blip>
          <a:stretch>
            <a:fillRect/>
          </a:stretch>
        </p:blipFill>
        <p:spPr>
          <a:xfrm>
            <a:off x="1372675" y="987199"/>
            <a:ext cx="6398649" cy="2087825"/>
          </a:xfrm>
          <a:prstGeom prst="rect">
            <a:avLst/>
          </a:prstGeom>
          <a:noFill/>
          <a:ln>
            <a:noFill/>
          </a:ln>
        </p:spPr>
      </p:pic>
      <p:sp>
        <p:nvSpPr>
          <p:cNvPr id="289" name="Shape 289"/>
          <p:cNvSpPr txBox="1"/>
          <p:nvPr/>
        </p:nvSpPr>
        <p:spPr>
          <a:xfrm>
            <a:off x="3697650" y="1907800"/>
            <a:ext cx="2238600" cy="246600"/>
          </a:xfrm>
          <a:prstGeom prst="rect">
            <a:avLst/>
          </a:prstGeom>
          <a:noFill/>
          <a:ln>
            <a:noFill/>
          </a:ln>
        </p:spPr>
        <p:txBody>
          <a:bodyPr anchorCtr="0" anchor="t" bIns="91425" lIns="91425" rIns="91425" wrap="square" tIns="91425">
            <a:noAutofit/>
          </a:bodyPr>
          <a:lstStyle/>
          <a:p>
            <a:pPr lvl="0">
              <a:spcBef>
                <a:spcPts val="0"/>
              </a:spcBef>
              <a:buNone/>
            </a:pPr>
            <a:r>
              <a:rPr lang="en"/>
              <a:t>Heavy metals </a:t>
            </a:r>
          </a:p>
        </p:txBody>
      </p:sp>
      <p:sp>
        <p:nvSpPr>
          <p:cNvPr id="290" name="Shape 290"/>
          <p:cNvSpPr txBox="1"/>
          <p:nvPr/>
        </p:nvSpPr>
        <p:spPr>
          <a:xfrm>
            <a:off x="2698325" y="3075025"/>
            <a:ext cx="8884500" cy="150300"/>
          </a:xfrm>
          <a:prstGeom prst="rect">
            <a:avLst/>
          </a:prstGeom>
          <a:noFill/>
          <a:ln>
            <a:noFill/>
          </a:ln>
        </p:spPr>
        <p:txBody>
          <a:bodyPr anchorCtr="0" anchor="ctr" bIns="91425" lIns="91425" rIns="91425" wrap="square" tIns="91425">
            <a:noAutofit/>
          </a:bodyPr>
          <a:lstStyle/>
          <a:p>
            <a:pPr lvl="0" rtl="0">
              <a:spcBef>
                <a:spcPts val="0"/>
              </a:spcBef>
              <a:buNone/>
            </a:pPr>
            <a:r>
              <a:rPr lang="en" sz="600" u="sng">
                <a:solidFill>
                  <a:schemeClr val="hlink"/>
                </a:solidFill>
                <a:hlinkClick r:id="rId4"/>
              </a:rPr>
              <a:t>http://ib.bioninja.com.au/standard-level/topic-2-molecular-biology/24-proteins/denaturation.html</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Shape 295"/>
          <p:cNvSpPr txBox="1"/>
          <p:nvPr>
            <p:ph type="title"/>
          </p:nvPr>
        </p:nvSpPr>
        <p:spPr>
          <a:xfrm>
            <a:off x="1297500" y="393750"/>
            <a:ext cx="7038900" cy="595800"/>
          </a:xfrm>
          <a:prstGeom prst="rect">
            <a:avLst/>
          </a:prstGeom>
        </p:spPr>
        <p:txBody>
          <a:bodyPr anchorCtr="0" anchor="t" bIns="91425" lIns="91425" rIns="91425" wrap="square" tIns="91425">
            <a:noAutofit/>
          </a:bodyPr>
          <a:lstStyle/>
          <a:p>
            <a:pPr lvl="0">
              <a:spcBef>
                <a:spcPts val="0"/>
              </a:spcBef>
              <a:buNone/>
            </a:pPr>
            <a:r>
              <a:rPr lang="en"/>
              <a:t>Heat and Radiation </a:t>
            </a:r>
          </a:p>
        </p:txBody>
      </p:sp>
      <p:sp>
        <p:nvSpPr>
          <p:cNvPr id="296" name="Shape 296"/>
          <p:cNvSpPr txBox="1"/>
          <p:nvPr>
            <p:ph idx="1" type="body"/>
          </p:nvPr>
        </p:nvSpPr>
        <p:spPr>
          <a:xfrm>
            <a:off x="1297500" y="3441475"/>
            <a:ext cx="7038900" cy="1345800"/>
          </a:xfrm>
          <a:prstGeom prst="rect">
            <a:avLst/>
          </a:prstGeom>
        </p:spPr>
        <p:txBody>
          <a:bodyPr anchorCtr="0" anchor="t" bIns="91425" lIns="91425" rIns="91425" wrap="square" tIns="91425">
            <a:noAutofit/>
          </a:bodyPr>
          <a:lstStyle/>
          <a:p>
            <a:pPr lvl="0">
              <a:spcBef>
                <a:spcPts val="0"/>
              </a:spcBef>
              <a:buNone/>
            </a:pPr>
            <a:r>
              <a:rPr b="1" lang="en" sz="1400" u="sng">
                <a:latin typeface="Montserrat"/>
                <a:ea typeface="Montserrat"/>
                <a:cs typeface="Montserrat"/>
                <a:sym typeface="Montserrat"/>
              </a:rPr>
              <a:t>How:</a:t>
            </a:r>
            <a:r>
              <a:rPr lang="en" sz="1400">
                <a:latin typeface="Montserrat"/>
                <a:ea typeface="Montserrat"/>
                <a:cs typeface="Montserrat"/>
                <a:sym typeface="Montserrat"/>
              </a:rPr>
              <a:t> </a:t>
            </a:r>
          </a:p>
          <a:p>
            <a:pPr indent="-317500" lvl="0" marL="457200">
              <a:spcBef>
                <a:spcPts val="0"/>
              </a:spcBef>
              <a:buSzPct val="100000"/>
              <a:buFont typeface="Montserrat"/>
            </a:pPr>
            <a:r>
              <a:rPr lang="en" sz="1400">
                <a:latin typeface="Montserrat"/>
                <a:ea typeface="Montserrat"/>
                <a:cs typeface="Montserrat"/>
                <a:sym typeface="Montserrat"/>
              </a:rPr>
              <a:t>The addition of heat or radiation leads to an increase of energy that is given to the atoms which causes disruption within the bonds </a:t>
            </a:r>
          </a:p>
        </p:txBody>
      </p:sp>
      <p:pic>
        <p:nvPicPr>
          <p:cNvPr id="297" name="Shape 297"/>
          <p:cNvPicPr preferRelativeResize="0"/>
          <p:nvPr/>
        </p:nvPicPr>
        <p:blipFill>
          <a:blip r:embed="rId3">
            <a:alphaModFix/>
          </a:blip>
          <a:stretch>
            <a:fillRect/>
          </a:stretch>
        </p:blipFill>
        <p:spPr>
          <a:xfrm>
            <a:off x="1817375" y="1095325"/>
            <a:ext cx="5999156" cy="2147125"/>
          </a:xfrm>
          <a:prstGeom prst="rect">
            <a:avLst/>
          </a:prstGeom>
          <a:noFill/>
          <a:ln>
            <a:noFill/>
          </a:ln>
        </p:spPr>
      </p:pic>
      <p:sp>
        <p:nvSpPr>
          <p:cNvPr id="298" name="Shape 298"/>
          <p:cNvSpPr txBox="1"/>
          <p:nvPr/>
        </p:nvSpPr>
        <p:spPr>
          <a:xfrm>
            <a:off x="3377700" y="3242450"/>
            <a:ext cx="2388600" cy="230100"/>
          </a:xfrm>
          <a:prstGeom prst="rect">
            <a:avLst/>
          </a:prstGeom>
          <a:noFill/>
          <a:ln>
            <a:noFill/>
          </a:ln>
        </p:spPr>
        <p:txBody>
          <a:bodyPr anchorCtr="0" anchor="ctr" bIns="91425" lIns="91425" rIns="91425" wrap="square" tIns="91425">
            <a:noAutofit/>
          </a:bodyPr>
          <a:lstStyle/>
          <a:p>
            <a:pPr lvl="0" rtl="0">
              <a:spcBef>
                <a:spcPts val="0"/>
              </a:spcBef>
              <a:buNone/>
            </a:pPr>
            <a:r>
              <a:rPr lang="en" sz="600" u="sng">
                <a:solidFill>
                  <a:schemeClr val="hlink"/>
                </a:solidFill>
                <a:hlinkClick r:id="rId4"/>
              </a:rPr>
              <a:t>https://scienceandfooducla.wordpress.com/2013/03/26/ceviche/</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Shape 303"/>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Detergents and Solvents </a:t>
            </a:r>
          </a:p>
        </p:txBody>
      </p:sp>
      <p:sp>
        <p:nvSpPr>
          <p:cNvPr id="304" name="Shape 304"/>
          <p:cNvSpPr txBox="1"/>
          <p:nvPr>
            <p:ph idx="1" type="body"/>
          </p:nvPr>
        </p:nvSpPr>
        <p:spPr>
          <a:xfrm>
            <a:off x="1297500" y="3341525"/>
            <a:ext cx="7038900" cy="1465800"/>
          </a:xfrm>
          <a:prstGeom prst="rect">
            <a:avLst/>
          </a:prstGeom>
        </p:spPr>
        <p:txBody>
          <a:bodyPr anchorCtr="0" anchor="t" bIns="91425" lIns="91425" rIns="91425" wrap="square" tIns="91425">
            <a:noAutofit/>
          </a:bodyPr>
          <a:lstStyle/>
          <a:p>
            <a:pPr lvl="0">
              <a:spcBef>
                <a:spcPts val="0"/>
              </a:spcBef>
              <a:buNone/>
            </a:pPr>
            <a:r>
              <a:rPr b="1" lang="en" u="sng"/>
              <a:t>How:</a:t>
            </a:r>
          </a:p>
          <a:p>
            <a:pPr indent="-228600" lvl="0" marL="457200">
              <a:spcBef>
                <a:spcPts val="0"/>
              </a:spcBef>
            </a:pPr>
            <a:r>
              <a:rPr lang="en"/>
              <a:t>Adding detergents and solvents allows bonds to form with the nonpolar groups within the protein, thereby distributing the hydrogen bonds </a:t>
            </a:r>
          </a:p>
        </p:txBody>
      </p:sp>
      <p:pic>
        <p:nvPicPr>
          <p:cNvPr id="305" name="Shape 305"/>
          <p:cNvPicPr preferRelativeResize="0"/>
          <p:nvPr/>
        </p:nvPicPr>
        <p:blipFill>
          <a:blip r:embed="rId3">
            <a:alphaModFix/>
          </a:blip>
          <a:stretch>
            <a:fillRect/>
          </a:stretch>
        </p:blipFill>
        <p:spPr>
          <a:xfrm>
            <a:off x="1590187" y="899100"/>
            <a:ext cx="6453525" cy="2350000"/>
          </a:xfrm>
          <a:prstGeom prst="rect">
            <a:avLst/>
          </a:prstGeom>
          <a:noFill/>
          <a:ln>
            <a:noFill/>
          </a:ln>
        </p:spPr>
      </p:pic>
      <p:sp>
        <p:nvSpPr>
          <p:cNvPr id="306" name="Shape 306"/>
          <p:cNvSpPr txBox="1"/>
          <p:nvPr/>
        </p:nvSpPr>
        <p:spPr>
          <a:xfrm>
            <a:off x="3214700" y="2228900"/>
            <a:ext cx="2431800" cy="333000"/>
          </a:xfrm>
          <a:prstGeom prst="rect">
            <a:avLst/>
          </a:prstGeom>
          <a:noFill/>
          <a:ln>
            <a:noFill/>
          </a:ln>
        </p:spPr>
        <p:txBody>
          <a:bodyPr anchorCtr="0" anchor="t" bIns="91425" lIns="91425" rIns="91425" wrap="square" tIns="91425">
            <a:noAutofit/>
          </a:bodyPr>
          <a:lstStyle/>
          <a:p>
            <a:pPr lvl="0">
              <a:spcBef>
                <a:spcPts val="0"/>
              </a:spcBef>
              <a:buNone/>
            </a:pPr>
            <a:r>
              <a:rPr lang="en" sz="1000"/>
              <a:t>Detergents and solvents</a:t>
            </a:r>
            <a:r>
              <a:rPr lang="en"/>
              <a:t> </a:t>
            </a:r>
          </a:p>
        </p:txBody>
      </p:sp>
      <p:sp>
        <p:nvSpPr>
          <p:cNvPr id="307" name="Shape 307"/>
          <p:cNvSpPr txBox="1"/>
          <p:nvPr/>
        </p:nvSpPr>
        <p:spPr>
          <a:xfrm>
            <a:off x="2951525" y="3341525"/>
            <a:ext cx="4254000" cy="163500"/>
          </a:xfrm>
          <a:prstGeom prst="rect">
            <a:avLst/>
          </a:prstGeom>
          <a:noFill/>
          <a:ln>
            <a:noFill/>
          </a:ln>
        </p:spPr>
        <p:txBody>
          <a:bodyPr anchorCtr="0" anchor="ctr" bIns="91425" lIns="91425" rIns="91425" wrap="square" tIns="91425">
            <a:noAutofit/>
          </a:bodyPr>
          <a:lstStyle/>
          <a:p>
            <a:pPr lvl="0" rtl="0">
              <a:spcBef>
                <a:spcPts val="0"/>
              </a:spcBef>
              <a:buNone/>
            </a:pPr>
            <a:r>
              <a:rPr lang="en" sz="600" u="sng">
                <a:solidFill>
                  <a:schemeClr val="hlink"/>
                </a:solidFill>
                <a:hlinkClick r:id="rId4"/>
              </a:rPr>
              <a:t>http://bioap.wikispaces.com/Ch+5+Collaboration+2010?responseToken=669752a3ba0d1aacca3c1dfa0aca3acf</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Shape 312"/>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References</a:t>
            </a:r>
          </a:p>
        </p:txBody>
      </p:sp>
      <p:sp>
        <p:nvSpPr>
          <p:cNvPr id="313" name="Shape 313"/>
          <p:cNvSpPr txBox="1"/>
          <p:nvPr>
            <p:ph idx="1" type="body"/>
          </p:nvPr>
        </p:nvSpPr>
        <p:spPr>
          <a:xfrm>
            <a:off x="1297500" y="1171775"/>
            <a:ext cx="7038900" cy="3306900"/>
          </a:xfrm>
          <a:prstGeom prst="rect">
            <a:avLst/>
          </a:prstGeom>
        </p:spPr>
        <p:txBody>
          <a:bodyPr anchorCtr="0" anchor="t" bIns="91425" lIns="91425" rIns="91425" wrap="square" tIns="91425">
            <a:noAutofit/>
          </a:bodyPr>
          <a:lstStyle/>
          <a:p>
            <a:pPr lvl="0" rtl="0">
              <a:lnSpc>
                <a:spcPct val="100000"/>
              </a:lnSpc>
              <a:spcBef>
                <a:spcPts val="0"/>
              </a:spcBef>
              <a:spcAft>
                <a:spcPts val="1000"/>
              </a:spcAft>
              <a:buNone/>
            </a:pPr>
            <a:r>
              <a:rPr lang="en" sz="1800">
                <a:solidFill>
                  <a:srgbClr val="FFFFFF"/>
                </a:solidFill>
              </a:rPr>
              <a:t>1.	Reece, J. B., Urry, L. A., Cain, M. L. 1., Wasserman, S. A., Minorsky, P. V., Jackson, R., &amp; Campbell, N. A. (2007). Campbell biology (Eighth edition.). Boston: Pearson.</a:t>
            </a:r>
          </a:p>
          <a:p>
            <a:pPr lvl="0" rtl="0">
              <a:lnSpc>
                <a:spcPct val="100000"/>
              </a:lnSpc>
              <a:spcBef>
                <a:spcPts val="0"/>
              </a:spcBef>
              <a:spcAft>
                <a:spcPts val="1000"/>
              </a:spcAft>
              <a:buNone/>
            </a:pPr>
            <a:r>
              <a:rPr lang="en" sz="1800">
                <a:solidFill>
                  <a:srgbClr val="FFFFFF"/>
                </a:solidFill>
              </a:rPr>
              <a:t>2. </a:t>
            </a:r>
            <a:r>
              <a:rPr lang="en" sz="1800"/>
              <a:t>Charles E. Ophardt (2003).Denaturation of Proteins. Retrieved fromhttp://chemistry.elmhurst.edu/vchembook/568denaturation.html </a:t>
            </a:r>
          </a:p>
          <a:p>
            <a:pPr lvl="0" marL="241300" rtl="0">
              <a:lnSpc>
                <a:spcPct val="200000"/>
              </a:lnSpc>
              <a:spcBef>
                <a:spcPts val="0"/>
              </a:spcBef>
              <a:spcAft>
                <a:spcPts val="0"/>
              </a:spcAft>
              <a:buNone/>
            </a:pPr>
            <a:r>
              <a:rPr lang="en" sz="900">
                <a:solidFill>
                  <a:srgbClr val="000000"/>
                </a:solidFill>
                <a:highlight>
                  <a:srgbClr val="FFFFFF"/>
                </a:highlight>
                <a:latin typeface="Courier New"/>
                <a:ea typeface="Courier New"/>
                <a:cs typeface="Courier New"/>
                <a:sym typeface="Courier New"/>
              </a:rPr>
              <a:t> </a:t>
            </a:r>
          </a:p>
          <a:p>
            <a:pPr lvl="0" rtl="0">
              <a:spcBef>
                <a:spcPts val="0"/>
              </a:spcBef>
              <a:spcAft>
                <a:spcPts val="0"/>
              </a:spcAft>
              <a:buNone/>
            </a:pPr>
            <a:r>
              <a:t/>
            </a:r>
            <a:endParaRPr sz="900">
              <a:solidFill>
                <a:srgbClr val="000000"/>
              </a:solidFill>
              <a:highlight>
                <a:srgbClr val="FFFFFF"/>
              </a:highlight>
              <a:latin typeface="Courier New"/>
              <a:ea typeface="Courier New"/>
              <a:cs typeface="Courier New"/>
              <a:sym typeface="Courier New"/>
            </a:endParaRPr>
          </a:p>
          <a:p>
            <a:pPr lvl="0" rtl="0">
              <a:lnSpc>
                <a:spcPct val="100000"/>
              </a:lnSpc>
              <a:spcBef>
                <a:spcPts val="0"/>
              </a:spcBef>
              <a:spcAft>
                <a:spcPts val="1000"/>
              </a:spcAft>
              <a:buNone/>
            </a:pPr>
            <a:r>
              <a:t/>
            </a:r>
            <a:endParaRPr sz="18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Different Protein Types and Their Functions </a:t>
            </a:r>
          </a:p>
          <a:p>
            <a:pPr lvl="0">
              <a:spcBef>
                <a:spcPts val="0"/>
              </a:spcBef>
              <a:buNone/>
            </a:pPr>
            <a:r>
              <a:rPr lang="en"/>
              <a:t> </a:t>
            </a:r>
          </a:p>
        </p:txBody>
      </p:sp>
      <p:sp>
        <p:nvSpPr>
          <p:cNvPr id="145" name="Shape 145"/>
          <p:cNvSpPr txBox="1"/>
          <p:nvPr>
            <p:ph idx="1" type="body"/>
          </p:nvPr>
        </p:nvSpPr>
        <p:spPr>
          <a:xfrm>
            <a:off x="1297500" y="1567550"/>
            <a:ext cx="7038900" cy="2911200"/>
          </a:xfrm>
          <a:prstGeom prst="rect">
            <a:avLst/>
          </a:prstGeom>
        </p:spPr>
        <p:txBody>
          <a:bodyPr anchorCtr="0" anchor="t" bIns="91425" lIns="91425" rIns="91425" wrap="square" tIns="91425">
            <a:noAutofit/>
          </a:bodyPr>
          <a:lstStyle/>
          <a:p>
            <a:pPr lvl="0">
              <a:spcBef>
                <a:spcPts val="0"/>
              </a:spcBef>
              <a:buNone/>
            </a:pPr>
            <a:r>
              <a:rPr lang="en"/>
              <a:t>  </a:t>
            </a:r>
          </a:p>
        </p:txBody>
      </p:sp>
      <p:graphicFrame>
        <p:nvGraphicFramePr>
          <p:cNvPr id="146" name="Shape 146"/>
          <p:cNvGraphicFramePr/>
          <p:nvPr/>
        </p:nvGraphicFramePr>
        <p:xfrm>
          <a:off x="952500" y="1068800"/>
          <a:ext cx="3000000" cy="3000000"/>
        </p:xfrm>
        <a:graphic>
          <a:graphicData uri="http://schemas.openxmlformats.org/drawingml/2006/table">
            <a:tbl>
              <a:tblPr>
                <a:noFill/>
                <a:tableStyleId>{225B0F1C-9CE2-466F-A5D7-D5C0DE7ECBCB}</a:tableStyleId>
              </a:tblPr>
              <a:tblGrid>
                <a:gridCol w="3619500"/>
                <a:gridCol w="3619500"/>
              </a:tblGrid>
              <a:tr h="381000">
                <a:tc>
                  <a:txBody>
                    <a:bodyPr>
                      <a:noAutofit/>
                    </a:bodyPr>
                    <a:lstStyle/>
                    <a:p>
                      <a:pPr lvl="0" algn="ctr">
                        <a:spcBef>
                          <a:spcPts val="0"/>
                        </a:spcBef>
                        <a:buNone/>
                      </a:pPr>
                      <a:r>
                        <a:rPr lang="en">
                          <a:solidFill>
                            <a:schemeClr val="lt1"/>
                          </a:solidFill>
                          <a:latin typeface="Montserrat"/>
                          <a:ea typeface="Montserrat"/>
                          <a:cs typeface="Montserrat"/>
                          <a:sym typeface="Montserrat"/>
                        </a:rPr>
                        <a:t>Type Of Protein </a:t>
                      </a:r>
                    </a:p>
                  </a:txBody>
                  <a:tcPr marT="91425" marB="91425" marR="91425" marL="91425"/>
                </a:tc>
                <a:tc>
                  <a:txBody>
                    <a:bodyPr>
                      <a:noAutofit/>
                    </a:bodyPr>
                    <a:lstStyle/>
                    <a:p>
                      <a:pPr lvl="0" algn="ctr">
                        <a:spcBef>
                          <a:spcPts val="0"/>
                        </a:spcBef>
                        <a:buNone/>
                      </a:pPr>
                      <a:r>
                        <a:rPr lang="en">
                          <a:solidFill>
                            <a:schemeClr val="lt1"/>
                          </a:solidFill>
                          <a:latin typeface="Montserrat"/>
                          <a:ea typeface="Montserrat"/>
                          <a:cs typeface="Montserrat"/>
                          <a:sym typeface="Montserrat"/>
                        </a:rPr>
                        <a:t>Function</a:t>
                      </a:r>
                    </a:p>
                  </a:txBody>
                  <a:tcPr marT="91425" marB="91425" marR="91425" marL="91425"/>
                </a:tc>
              </a:tr>
              <a:tr h="381000">
                <a:tc>
                  <a:txBody>
                    <a:bodyPr>
                      <a:noAutofit/>
                    </a:bodyPr>
                    <a:lstStyle/>
                    <a:p>
                      <a:pPr lvl="0" algn="ctr">
                        <a:spcBef>
                          <a:spcPts val="0"/>
                        </a:spcBef>
                        <a:buNone/>
                      </a:pPr>
                      <a:r>
                        <a:rPr lang="en" sz="1200">
                          <a:solidFill>
                            <a:schemeClr val="lt1"/>
                          </a:solidFill>
                          <a:latin typeface="Montserrat"/>
                          <a:ea typeface="Montserrat"/>
                          <a:cs typeface="Montserrat"/>
                          <a:sym typeface="Montserrat"/>
                        </a:rPr>
                        <a:t>Enzymatic Proteins </a:t>
                      </a:r>
                    </a:p>
                  </a:txBody>
                  <a:tcPr marT="91425" marB="91425" marR="91425" marL="91425"/>
                </a:tc>
                <a:tc>
                  <a:txBody>
                    <a:bodyPr>
                      <a:noAutofit/>
                    </a:bodyPr>
                    <a:lstStyle/>
                    <a:p>
                      <a:pPr lvl="0">
                        <a:spcBef>
                          <a:spcPts val="0"/>
                        </a:spcBef>
                        <a:buNone/>
                      </a:pPr>
                      <a:r>
                        <a:rPr lang="en" sz="1200">
                          <a:solidFill>
                            <a:schemeClr val="lt1"/>
                          </a:solidFill>
                          <a:latin typeface="Montserrat"/>
                          <a:ea typeface="Montserrat"/>
                          <a:cs typeface="Montserrat"/>
                          <a:sym typeface="Montserrat"/>
                        </a:rPr>
                        <a:t>Enzymes are catalyst, they speed up chemical reactions (lock and key)</a:t>
                      </a:r>
                    </a:p>
                  </a:txBody>
                  <a:tcPr marT="91425" marB="91425" marR="91425" marL="91425"/>
                </a:tc>
              </a:tr>
              <a:tr h="381000">
                <a:tc>
                  <a:txBody>
                    <a:bodyPr>
                      <a:noAutofit/>
                    </a:bodyPr>
                    <a:lstStyle/>
                    <a:p>
                      <a:pPr lvl="0" algn="ctr">
                        <a:spcBef>
                          <a:spcPts val="0"/>
                        </a:spcBef>
                        <a:buNone/>
                      </a:pPr>
                      <a:r>
                        <a:rPr lang="en" sz="1200">
                          <a:solidFill>
                            <a:schemeClr val="lt1"/>
                          </a:solidFill>
                          <a:latin typeface="Montserrat"/>
                          <a:ea typeface="Montserrat"/>
                          <a:cs typeface="Montserrat"/>
                          <a:sym typeface="Montserrat"/>
                        </a:rPr>
                        <a:t>Structural Proteins </a:t>
                      </a:r>
                    </a:p>
                  </a:txBody>
                  <a:tcPr marT="91425" marB="91425" marR="91425" marL="91425"/>
                </a:tc>
                <a:tc>
                  <a:txBody>
                    <a:bodyPr>
                      <a:noAutofit/>
                    </a:bodyPr>
                    <a:lstStyle/>
                    <a:p>
                      <a:pPr lvl="0">
                        <a:spcBef>
                          <a:spcPts val="0"/>
                        </a:spcBef>
                        <a:buNone/>
                      </a:pPr>
                      <a:r>
                        <a:rPr lang="en" sz="1200">
                          <a:solidFill>
                            <a:schemeClr val="lt1"/>
                          </a:solidFill>
                          <a:latin typeface="Montserrat"/>
                          <a:ea typeface="Montserrat"/>
                          <a:cs typeface="Montserrat"/>
                          <a:sym typeface="Montserrat"/>
                        </a:rPr>
                        <a:t>Support </a:t>
                      </a:r>
                    </a:p>
                  </a:txBody>
                  <a:tcPr marT="91425" marB="91425" marR="91425" marL="91425"/>
                </a:tc>
              </a:tr>
              <a:tr h="381000">
                <a:tc>
                  <a:txBody>
                    <a:bodyPr>
                      <a:noAutofit/>
                    </a:bodyPr>
                    <a:lstStyle/>
                    <a:p>
                      <a:pPr lvl="0" algn="ctr">
                        <a:spcBef>
                          <a:spcPts val="0"/>
                        </a:spcBef>
                        <a:buNone/>
                      </a:pPr>
                      <a:r>
                        <a:rPr lang="en" sz="1200">
                          <a:solidFill>
                            <a:schemeClr val="lt1"/>
                          </a:solidFill>
                          <a:latin typeface="Montserrat"/>
                          <a:ea typeface="Montserrat"/>
                          <a:cs typeface="Montserrat"/>
                          <a:sym typeface="Montserrat"/>
                        </a:rPr>
                        <a:t>Storage Proteins</a:t>
                      </a:r>
                    </a:p>
                  </a:txBody>
                  <a:tcPr marT="91425" marB="91425" marR="91425" marL="91425"/>
                </a:tc>
                <a:tc>
                  <a:txBody>
                    <a:bodyPr>
                      <a:noAutofit/>
                    </a:bodyPr>
                    <a:lstStyle/>
                    <a:p>
                      <a:pPr lvl="0">
                        <a:spcBef>
                          <a:spcPts val="0"/>
                        </a:spcBef>
                        <a:buNone/>
                      </a:pPr>
                      <a:r>
                        <a:rPr lang="en" sz="1200">
                          <a:solidFill>
                            <a:schemeClr val="lt1"/>
                          </a:solidFill>
                          <a:latin typeface="Montserrat"/>
                          <a:ea typeface="Montserrat"/>
                          <a:cs typeface="Montserrat"/>
                          <a:sym typeface="Montserrat"/>
                        </a:rPr>
                        <a:t>Responsible for storing amino acids </a:t>
                      </a:r>
                    </a:p>
                  </a:txBody>
                  <a:tcPr marT="91425" marB="91425" marR="91425" marL="91425"/>
                </a:tc>
              </a:tr>
              <a:tr h="381000">
                <a:tc>
                  <a:txBody>
                    <a:bodyPr>
                      <a:noAutofit/>
                    </a:bodyPr>
                    <a:lstStyle/>
                    <a:p>
                      <a:pPr lvl="0" algn="ctr">
                        <a:spcBef>
                          <a:spcPts val="0"/>
                        </a:spcBef>
                        <a:buNone/>
                      </a:pPr>
                      <a:r>
                        <a:rPr lang="en" sz="1200">
                          <a:solidFill>
                            <a:schemeClr val="lt1"/>
                          </a:solidFill>
                          <a:latin typeface="Montserrat"/>
                          <a:ea typeface="Montserrat"/>
                          <a:cs typeface="Montserrat"/>
                          <a:sym typeface="Montserrat"/>
                        </a:rPr>
                        <a:t>Transport Proteins </a:t>
                      </a:r>
                    </a:p>
                  </a:txBody>
                  <a:tcPr marT="91425" marB="91425" marR="91425" marL="91425" anchor="ctr"/>
                </a:tc>
                <a:tc>
                  <a:txBody>
                    <a:bodyPr>
                      <a:noAutofit/>
                    </a:bodyPr>
                    <a:lstStyle/>
                    <a:p>
                      <a:pPr lvl="0">
                        <a:spcBef>
                          <a:spcPts val="0"/>
                        </a:spcBef>
                        <a:buNone/>
                      </a:pPr>
                      <a:r>
                        <a:rPr lang="en" sz="1200">
                          <a:solidFill>
                            <a:schemeClr val="lt1"/>
                          </a:solidFill>
                          <a:latin typeface="Montserrat"/>
                          <a:ea typeface="Montserrat"/>
                          <a:cs typeface="Montserrat"/>
                          <a:sym typeface="Montserrat"/>
                        </a:rPr>
                        <a:t>Transport different substances </a:t>
                      </a:r>
                    </a:p>
                  </a:txBody>
                  <a:tcPr marT="91425" marB="91425" marR="91425" marL="91425"/>
                </a:tc>
              </a:tr>
              <a:tr h="381000">
                <a:tc>
                  <a:txBody>
                    <a:bodyPr>
                      <a:noAutofit/>
                    </a:bodyPr>
                    <a:lstStyle/>
                    <a:p>
                      <a:pPr lvl="0" algn="ctr">
                        <a:spcBef>
                          <a:spcPts val="0"/>
                        </a:spcBef>
                        <a:buNone/>
                      </a:pPr>
                      <a:r>
                        <a:rPr lang="en" sz="1200">
                          <a:solidFill>
                            <a:schemeClr val="lt1"/>
                          </a:solidFill>
                          <a:latin typeface="Montserrat"/>
                          <a:ea typeface="Montserrat"/>
                          <a:cs typeface="Montserrat"/>
                          <a:sym typeface="Montserrat"/>
                        </a:rPr>
                        <a:t>Hormonal Proteins </a:t>
                      </a:r>
                    </a:p>
                  </a:txBody>
                  <a:tcPr marT="91425" marB="91425" marR="91425" marL="91425"/>
                </a:tc>
                <a:tc>
                  <a:txBody>
                    <a:bodyPr>
                      <a:noAutofit/>
                    </a:bodyPr>
                    <a:lstStyle/>
                    <a:p>
                      <a:pPr lvl="0">
                        <a:spcBef>
                          <a:spcPts val="0"/>
                        </a:spcBef>
                        <a:buNone/>
                      </a:pPr>
                      <a:r>
                        <a:rPr lang="en" sz="1200">
                          <a:solidFill>
                            <a:schemeClr val="lt1"/>
                          </a:solidFill>
                          <a:latin typeface="Montserrat"/>
                          <a:ea typeface="Montserrat"/>
                          <a:cs typeface="Montserrat"/>
                          <a:sym typeface="Montserrat"/>
                        </a:rPr>
                        <a:t>Coordinates all the organisms activities </a:t>
                      </a:r>
                    </a:p>
                  </a:txBody>
                  <a:tcPr marT="91425" marB="91425" marR="91425" marL="91425"/>
                </a:tc>
              </a:tr>
              <a:tr h="381000">
                <a:tc>
                  <a:txBody>
                    <a:bodyPr>
                      <a:noAutofit/>
                    </a:bodyPr>
                    <a:lstStyle/>
                    <a:p>
                      <a:pPr lvl="0" algn="ctr">
                        <a:spcBef>
                          <a:spcPts val="0"/>
                        </a:spcBef>
                        <a:buNone/>
                      </a:pPr>
                      <a:r>
                        <a:rPr lang="en" sz="1200">
                          <a:solidFill>
                            <a:schemeClr val="lt1"/>
                          </a:solidFill>
                          <a:latin typeface="Montserrat"/>
                          <a:ea typeface="Montserrat"/>
                          <a:cs typeface="Montserrat"/>
                          <a:sym typeface="Montserrat"/>
                        </a:rPr>
                        <a:t>Receptor Proteins </a:t>
                      </a:r>
                    </a:p>
                  </a:txBody>
                  <a:tcPr marT="91425" marB="91425" marR="91425" marL="91425"/>
                </a:tc>
                <a:tc>
                  <a:txBody>
                    <a:bodyPr>
                      <a:noAutofit/>
                    </a:bodyPr>
                    <a:lstStyle/>
                    <a:p>
                      <a:pPr lvl="0">
                        <a:spcBef>
                          <a:spcPts val="0"/>
                        </a:spcBef>
                        <a:buNone/>
                      </a:pPr>
                      <a:r>
                        <a:rPr lang="en" sz="1200">
                          <a:solidFill>
                            <a:schemeClr val="lt1"/>
                          </a:solidFill>
                          <a:latin typeface="Montserrat"/>
                          <a:ea typeface="Montserrat"/>
                          <a:cs typeface="Montserrat"/>
                          <a:sym typeface="Montserrat"/>
                        </a:rPr>
                        <a:t>Control the cell’s response to chemical stimuli  </a:t>
                      </a:r>
                    </a:p>
                  </a:txBody>
                  <a:tcPr marT="91425" marB="91425" marR="91425" marL="91425"/>
                </a:tc>
              </a:tr>
              <a:tr h="381000">
                <a:tc>
                  <a:txBody>
                    <a:bodyPr>
                      <a:noAutofit/>
                    </a:bodyPr>
                    <a:lstStyle/>
                    <a:p>
                      <a:pPr lvl="0" algn="ctr">
                        <a:spcBef>
                          <a:spcPts val="0"/>
                        </a:spcBef>
                        <a:buNone/>
                      </a:pPr>
                      <a:r>
                        <a:rPr lang="en" sz="1200">
                          <a:solidFill>
                            <a:schemeClr val="lt1"/>
                          </a:solidFill>
                          <a:latin typeface="Montserrat"/>
                          <a:ea typeface="Montserrat"/>
                          <a:cs typeface="Montserrat"/>
                          <a:sym typeface="Montserrat"/>
                        </a:rPr>
                        <a:t>Contractile and Motor Proteins </a:t>
                      </a:r>
                    </a:p>
                  </a:txBody>
                  <a:tcPr marT="91425" marB="91425" marR="91425" marL="91425"/>
                </a:tc>
                <a:tc>
                  <a:txBody>
                    <a:bodyPr>
                      <a:noAutofit/>
                    </a:bodyPr>
                    <a:lstStyle/>
                    <a:p>
                      <a:pPr lvl="0">
                        <a:spcBef>
                          <a:spcPts val="0"/>
                        </a:spcBef>
                        <a:buNone/>
                      </a:pPr>
                      <a:r>
                        <a:rPr lang="en" sz="1200">
                          <a:solidFill>
                            <a:schemeClr val="lt1"/>
                          </a:solidFill>
                          <a:latin typeface="Montserrat"/>
                          <a:ea typeface="Montserrat"/>
                          <a:cs typeface="Montserrat"/>
                          <a:sym typeface="Montserrat"/>
                        </a:rPr>
                        <a:t>Characterized by movement </a:t>
                      </a:r>
                    </a:p>
                  </a:txBody>
                  <a:tcPr marT="91425" marB="91425" marR="91425" marL="91425"/>
                </a:tc>
              </a:tr>
              <a:tr h="381000">
                <a:tc>
                  <a:txBody>
                    <a:bodyPr>
                      <a:noAutofit/>
                    </a:bodyPr>
                    <a:lstStyle/>
                    <a:p>
                      <a:pPr lvl="0" algn="ctr">
                        <a:spcBef>
                          <a:spcPts val="0"/>
                        </a:spcBef>
                        <a:buNone/>
                      </a:pPr>
                      <a:r>
                        <a:rPr lang="en" sz="1200">
                          <a:solidFill>
                            <a:schemeClr val="lt1"/>
                          </a:solidFill>
                          <a:latin typeface="Montserrat"/>
                          <a:ea typeface="Montserrat"/>
                          <a:cs typeface="Montserrat"/>
                          <a:sym typeface="Montserrat"/>
                        </a:rPr>
                        <a:t>Defensive Proteins</a:t>
                      </a:r>
                    </a:p>
                  </a:txBody>
                  <a:tcPr marT="91425" marB="91425" marR="91425" marL="91425"/>
                </a:tc>
                <a:tc>
                  <a:txBody>
                    <a:bodyPr>
                      <a:noAutofit/>
                    </a:bodyPr>
                    <a:lstStyle/>
                    <a:p>
                      <a:pPr lvl="0">
                        <a:spcBef>
                          <a:spcPts val="0"/>
                        </a:spcBef>
                        <a:buNone/>
                      </a:pPr>
                      <a:r>
                        <a:rPr lang="en" sz="1200">
                          <a:solidFill>
                            <a:schemeClr val="lt1"/>
                          </a:solidFill>
                          <a:latin typeface="Montserrat"/>
                          <a:ea typeface="Montserrat"/>
                          <a:cs typeface="Montserrat"/>
                          <a:sym typeface="Montserrat"/>
                        </a:rPr>
                        <a:t>Protects cell from different diseases </a:t>
                      </a: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1052550" y="27300"/>
            <a:ext cx="7038900" cy="914100"/>
          </a:xfrm>
          <a:prstGeom prst="rect">
            <a:avLst/>
          </a:prstGeom>
        </p:spPr>
        <p:txBody>
          <a:bodyPr anchorCtr="0" anchor="t" bIns="91425" lIns="91425" rIns="91425" wrap="square" tIns="91425">
            <a:noAutofit/>
          </a:bodyPr>
          <a:lstStyle/>
          <a:p>
            <a:pPr lvl="0">
              <a:spcBef>
                <a:spcPts val="0"/>
              </a:spcBef>
              <a:buNone/>
            </a:pPr>
            <a:r>
              <a:rPr lang="en"/>
              <a:t>Examples of Protein Function </a:t>
            </a:r>
          </a:p>
        </p:txBody>
      </p:sp>
      <p:graphicFrame>
        <p:nvGraphicFramePr>
          <p:cNvPr id="152" name="Shape 152"/>
          <p:cNvGraphicFramePr/>
          <p:nvPr/>
        </p:nvGraphicFramePr>
        <p:xfrm>
          <a:off x="952500" y="444175"/>
          <a:ext cx="3000000" cy="3000000"/>
        </p:xfrm>
        <a:graphic>
          <a:graphicData uri="http://schemas.openxmlformats.org/drawingml/2006/table">
            <a:tbl>
              <a:tblPr>
                <a:noFill/>
                <a:tableStyleId>{225B0F1C-9CE2-466F-A5D7-D5C0DE7ECBCB}</a:tableStyleId>
              </a:tblPr>
              <a:tblGrid>
                <a:gridCol w="2533500"/>
                <a:gridCol w="4705500"/>
              </a:tblGrid>
              <a:tr h="381000">
                <a:tc>
                  <a:txBody>
                    <a:bodyPr>
                      <a:noAutofit/>
                    </a:bodyPr>
                    <a:lstStyle/>
                    <a:p>
                      <a:pPr lvl="0" algn="ctr">
                        <a:spcBef>
                          <a:spcPts val="0"/>
                        </a:spcBef>
                        <a:buNone/>
                      </a:pPr>
                      <a:r>
                        <a:rPr lang="en">
                          <a:solidFill>
                            <a:schemeClr val="lt1"/>
                          </a:solidFill>
                          <a:latin typeface="Montserrat"/>
                          <a:ea typeface="Montserrat"/>
                          <a:cs typeface="Montserrat"/>
                          <a:sym typeface="Montserrat"/>
                        </a:rPr>
                        <a:t>Type of protein</a:t>
                      </a:r>
                    </a:p>
                  </a:txBody>
                  <a:tcPr marT="91425" marB="91425" marR="91425" marL="91425"/>
                </a:tc>
                <a:tc>
                  <a:txBody>
                    <a:bodyPr>
                      <a:noAutofit/>
                    </a:bodyPr>
                    <a:lstStyle/>
                    <a:p>
                      <a:pPr lvl="0" algn="ctr">
                        <a:spcBef>
                          <a:spcPts val="0"/>
                        </a:spcBef>
                        <a:buNone/>
                      </a:pPr>
                      <a:r>
                        <a:rPr lang="en">
                          <a:solidFill>
                            <a:schemeClr val="lt1"/>
                          </a:solidFill>
                          <a:latin typeface="Montserrat"/>
                          <a:ea typeface="Montserrat"/>
                          <a:cs typeface="Montserrat"/>
                          <a:sym typeface="Montserrat"/>
                        </a:rPr>
                        <a:t>Example of Function </a:t>
                      </a:r>
                    </a:p>
                  </a:txBody>
                  <a:tcPr marT="91425" marB="91425" marR="91425" marL="91425"/>
                </a:tc>
              </a:tr>
              <a:tr h="381000">
                <a:tc>
                  <a:txBody>
                    <a:bodyPr>
                      <a:noAutofit/>
                    </a:bodyPr>
                    <a:lstStyle/>
                    <a:p>
                      <a:pPr lvl="0" algn="ctr">
                        <a:spcBef>
                          <a:spcPts val="0"/>
                        </a:spcBef>
                        <a:buNone/>
                      </a:pPr>
                      <a:r>
                        <a:rPr lang="en" sz="1200">
                          <a:solidFill>
                            <a:schemeClr val="lt1"/>
                          </a:solidFill>
                          <a:latin typeface="Montserrat"/>
                          <a:ea typeface="Montserrat"/>
                          <a:cs typeface="Montserrat"/>
                          <a:sym typeface="Montserrat"/>
                        </a:rPr>
                        <a:t>Enzymatic proteins</a:t>
                      </a:r>
                    </a:p>
                  </a:txBody>
                  <a:tcPr marT="91425" marB="91425" marR="91425" marL="91425"/>
                </a:tc>
                <a:tc>
                  <a:txBody>
                    <a:bodyPr>
                      <a:noAutofit/>
                    </a:bodyPr>
                    <a:lstStyle/>
                    <a:p>
                      <a:pPr lvl="0">
                        <a:spcBef>
                          <a:spcPts val="0"/>
                        </a:spcBef>
                        <a:buNone/>
                      </a:pPr>
                      <a:r>
                        <a:rPr lang="en" sz="1200">
                          <a:solidFill>
                            <a:schemeClr val="lt1"/>
                          </a:solidFill>
                          <a:latin typeface="Montserrat"/>
                          <a:ea typeface="Montserrat"/>
                          <a:cs typeface="Montserrat"/>
                          <a:sym typeface="Montserrat"/>
                        </a:rPr>
                        <a:t>The digestive enzymes used to speed up the digestive process </a:t>
                      </a:r>
                    </a:p>
                  </a:txBody>
                  <a:tcPr marT="91425" marB="91425" marR="91425" marL="91425"/>
                </a:tc>
              </a:tr>
              <a:tr h="381000">
                <a:tc>
                  <a:txBody>
                    <a:bodyPr>
                      <a:noAutofit/>
                    </a:bodyPr>
                    <a:lstStyle/>
                    <a:p>
                      <a:pPr lvl="0" algn="ctr">
                        <a:spcBef>
                          <a:spcPts val="0"/>
                        </a:spcBef>
                        <a:buNone/>
                      </a:pPr>
                      <a:r>
                        <a:rPr lang="en" sz="1200">
                          <a:solidFill>
                            <a:schemeClr val="lt1"/>
                          </a:solidFill>
                          <a:latin typeface="Montserrat"/>
                          <a:ea typeface="Montserrat"/>
                          <a:cs typeface="Montserrat"/>
                          <a:sym typeface="Montserrat"/>
                        </a:rPr>
                        <a:t>Structural proteins</a:t>
                      </a:r>
                    </a:p>
                  </a:txBody>
                  <a:tcPr marT="91425" marB="91425" marR="91425" marL="91425"/>
                </a:tc>
                <a:tc>
                  <a:txBody>
                    <a:bodyPr>
                      <a:noAutofit/>
                    </a:bodyPr>
                    <a:lstStyle/>
                    <a:p>
                      <a:pPr lvl="0">
                        <a:spcBef>
                          <a:spcPts val="0"/>
                        </a:spcBef>
                        <a:buNone/>
                      </a:pPr>
                      <a:r>
                        <a:rPr lang="en" sz="1200">
                          <a:solidFill>
                            <a:schemeClr val="lt1"/>
                          </a:solidFill>
                          <a:latin typeface="Montserrat"/>
                          <a:ea typeface="Montserrat"/>
                          <a:cs typeface="Montserrat"/>
                          <a:sym typeface="Montserrat"/>
                        </a:rPr>
                        <a:t>The connective tissues for animals is provided a fibrous layout by </a:t>
                      </a:r>
                      <a:r>
                        <a:rPr b="1" lang="en" sz="1200">
                          <a:solidFill>
                            <a:schemeClr val="lt1"/>
                          </a:solidFill>
                          <a:latin typeface="Montserrat"/>
                          <a:ea typeface="Montserrat"/>
                          <a:cs typeface="Montserrat"/>
                          <a:sym typeface="Montserrat"/>
                        </a:rPr>
                        <a:t>Collagen </a:t>
                      </a:r>
                      <a:r>
                        <a:rPr lang="en" sz="1200">
                          <a:solidFill>
                            <a:schemeClr val="lt1"/>
                          </a:solidFill>
                          <a:latin typeface="Montserrat"/>
                          <a:ea typeface="Montserrat"/>
                          <a:cs typeface="Montserrat"/>
                          <a:sym typeface="Montserrat"/>
                        </a:rPr>
                        <a:t>and </a:t>
                      </a:r>
                      <a:r>
                        <a:rPr b="1" lang="en" sz="1200">
                          <a:solidFill>
                            <a:schemeClr val="lt1"/>
                          </a:solidFill>
                          <a:latin typeface="Montserrat"/>
                          <a:ea typeface="Montserrat"/>
                          <a:cs typeface="Montserrat"/>
                          <a:sym typeface="Montserrat"/>
                        </a:rPr>
                        <a:t>elastin</a:t>
                      </a:r>
                    </a:p>
                  </a:txBody>
                  <a:tcPr marT="91425" marB="91425" marR="91425" marL="91425"/>
                </a:tc>
              </a:tr>
              <a:tr h="381000">
                <a:tc>
                  <a:txBody>
                    <a:bodyPr>
                      <a:noAutofit/>
                    </a:bodyPr>
                    <a:lstStyle/>
                    <a:p>
                      <a:pPr lvl="0" algn="ctr">
                        <a:spcBef>
                          <a:spcPts val="0"/>
                        </a:spcBef>
                        <a:buNone/>
                      </a:pPr>
                      <a:r>
                        <a:rPr lang="en" sz="1200">
                          <a:solidFill>
                            <a:schemeClr val="lt1"/>
                          </a:solidFill>
                          <a:latin typeface="Montserrat"/>
                          <a:ea typeface="Montserrat"/>
                          <a:cs typeface="Montserrat"/>
                          <a:sym typeface="Montserrat"/>
                        </a:rPr>
                        <a:t>Storage proteins</a:t>
                      </a:r>
                    </a:p>
                  </a:txBody>
                  <a:tcPr marT="91425" marB="91425" marR="91425" marL="91425"/>
                </a:tc>
                <a:tc>
                  <a:txBody>
                    <a:bodyPr>
                      <a:noAutofit/>
                    </a:bodyPr>
                    <a:lstStyle/>
                    <a:p>
                      <a:pPr lvl="0">
                        <a:spcBef>
                          <a:spcPts val="0"/>
                        </a:spcBef>
                        <a:buNone/>
                      </a:pPr>
                      <a:r>
                        <a:rPr b="1" lang="en" sz="1200">
                          <a:solidFill>
                            <a:schemeClr val="lt1"/>
                          </a:solidFill>
                          <a:latin typeface="Montserrat"/>
                          <a:ea typeface="Montserrat"/>
                          <a:cs typeface="Montserrat"/>
                          <a:sym typeface="Montserrat"/>
                        </a:rPr>
                        <a:t>Casein</a:t>
                      </a:r>
                      <a:r>
                        <a:rPr lang="en" sz="1200">
                          <a:solidFill>
                            <a:schemeClr val="lt1"/>
                          </a:solidFill>
                          <a:latin typeface="Montserrat"/>
                          <a:ea typeface="Montserrat"/>
                          <a:cs typeface="Montserrat"/>
                          <a:sym typeface="Montserrat"/>
                        </a:rPr>
                        <a:t> is a protein in milk that provides amino acids for baby mammals </a:t>
                      </a:r>
                    </a:p>
                  </a:txBody>
                  <a:tcPr marT="91425" marB="91425" marR="91425" marL="91425"/>
                </a:tc>
              </a:tr>
              <a:tr h="381000">
                <a:tc>
                  <a:txBody>
                    <a:bodyPr>
                      <a:noAutofit/>
                    </a:bodyPr>
                    <a:lstStyle/>
                    <a:p>
                      <a:pPr lvl="0" algn="ctr">
                        <a:spcBef>
                          <a:spcPts val="0"/>
                        </a:spcBef>
                        <a:buNone/>
                      </a:pPr>
                      <a:r>
                        <a:rPr lang="en" sz="1200">
                          <a:solidFill>
                            <a:schemeClr val="lt1"/>
                          </a:solidFill>
                          <a:latin typeface="Montserrat"/>
                          <a:ea typeface="Montserrat"/>
                          <a:cs typeface="Montserrat"/>
                          <a:sym typeface="Montserrat"/>
                        </a:rPr>
                        <a:t>Transport proteins</a:t>
                      </a:r>
                    </a:p>
                  </a:txBody>
                  <a:tcPr marT="91425" marB="91425" marR="91425" marL="91425"/>
                </a:tc>
                <a:tc>
                  <a:txBody>
                    <a:bodyPr>
                      <a:noAutofit/>
                    </a:bodyPr>
                    <a:lstStyle/>
                    <a:p>
                      <a:pPr lvl="0">
                        <a:spcBef>
                          <a:spcPts val="0"/>
                        </a:spcBef>
                        <a:buNone/>
                      </a:pPr>
                      <a:r>
                        <a:rPr b="1" lang="en" sz="1200">
                          <a:solidFill>
                            <a:schemeClr val="lt1"/>
                          </a:solidFill>
                          <a:latin typeface="Montserrat"/>
                          <a:ea typeface="Montserrat"/>
                          <a:cs typeface="Montserrat"/>
                          <a:sym typeface="Montserrat"/>
                        </a:rPr>
                        <a:t>Hemoglobin</a:t>
                      </a:r>
                      <a:r>
                        <a:rPr lang="en" sz="1200">
                          <a:solidFill>
                            <a:schemeClr val="lt1"/>
                          </a:solidFill>
                          <a:latin typeface="Montserrat"/>
                          <a:ea typeface="Montserrat"/>
                          <a:cs typeface="Montserrat"/>
                          <a:sym typeface="Montserrat"/>
                        </a:rPr>
                        <a:t> is a protein that contains iron and transports oxygen from the lungs to the rest of the body</a:t>
                      </a:r>
                    </a:p>
                  </a:txBody>
                  <a:tcPr marT="91425" marB="91425" marR="91425" marL="91425"/>
                </a:tc>
              </a:tr>
              <a:tr h="381000">
                <a:tc>
                  <a:txBody>
                    <a:bodyPr>
                      <a:noAutofit/>
                    </a:bodyPr>
                    <a:lstStyle/>
                    <a:p>
                      <a:pPr lvl="0" algn="ctr">
                        <a:spcBef>
                          <a:spcPts val="0"/>
                        </a:spcBef>
                        <a:buNone/>
                      </a:pPr>
                      <a:r>
                        <a:rPr lang="en" sz="1200">
                          <a:solidFill>
                            <a:schemeClr val="lt1"/>
                          </a:solidFill>
                          <a:latin typeface="Montserrat"/>
                          <a:ea typeface="Montserrat"/>
                          <a:cs typeface="Montserrat"/>
                          <a:sym typeface="Montserrat"/>
                        </a:rPr>
                        <a:t>Hormonal proteins</a:t>
                      </a:r>
                    </a:p>
                  </a:txBody>
                  <a:tcPr marT="91425" marB="91425" marR="91425" marL="91425"/>
                </a:tc>
                <a:tc>
                  <a:txBody>
                    <a:bodyPr>
                      <a:noAutofit/>
                    </a:bodyPr>
                    <a:lstStyle/>
                    <a:p>
                      <a:pPr lvl="0">
                        <a:spcBef>
                          <a:spcPts val="0"/>
                        </a:spcBef>
                        <a:buNone/>
                      </a:pPr>
                      <a:r>
                        <a:rPr lang="en" sz="1200">
                          <a:solidFill>
                            <a:schemeClr val="lt1"/>
                          </a:solidFill>
                          <a:latin typeface="Montserrat"/>
                          <a:ea typeface="Montserrat"/>
                          <a:cs typeface="Montserrat"/>
                          <a:sym typeface="Montserrat"/>
                        </a:rPr>
                        <a:t>The hormone </a:t>
                      </a:r>
                      <a:r>
                        <a:rPr b="1" lang="en" sz="1200">
                          <a:solidFill>
                            <a:schemeClr val="lt1"/>
                          </a:solidFill>
                          <a:latin typeface="Montserrat"/>
                          <a:ea typeface="Montserrat"/>
                          <a:cs typeface="Montserrat"/>
                          <a:sym typeface="Montserrat"/>
                        </a:rPr>
                        <a:t>Insulin</a:t>
                      </a:r>
                      <a:r>
                        <a:rPr lang="en" sz="1200">
                          <a:solidFill>
                            <a:schemeClr val="lt1"/>
                          </a:solidFill>
                          <a:latin typeface="Montserrat"/>
                          <a:ea typeface="Montserrat"/>
                          <a:cs typeface="Montserrat"/>
                          <a:sym typeface="Montserrat"/>
                        </a:rPr>
                        <a:t> regulates the concentration of sugar in a vertebrates blood</a:t>
                      </a:r>
                    </a:p>
                  </a:txBody>
                  <a:tcPr marT="91425" marB="91425" marR="91425" marL="91425"/>
                </a:tc>
              </a:tr>
              <a:tr h="381000">
                <a:tc>
                  <a:txBody>
                    <a:bodyPr>
                      <a:noAutofit/>
                    </a:bodyPr>
                    <a:lstStyle/>
                    <a:p>
                      <a:pPr lvl="0" algn="ctr">
                        <a:spcBef>
                          <a:spcPts val="0"/>
                        </a:spcBef>
                        <a:buNone/>
                      </a:pPr>
                      <a:r>
                        <a:rPr lang="en" sz="1200">
                          <a:solidFill>
                            <a:schemeClr val="lt1"/>
                          </a:solidFill>
                          <a:latin typeface="Montserrat"/>
                          <a:ea typeface="Montserrat"/>
                          <a:cs typeface="Montserrat"/>
                          <a:sym typeface="Montserrat"/>
                        </a:rPr>
                        <a:t>Receptor proteins</a:t>
                      </a:r>
                    </a:p>
                  </a:txBody>
                  <a:tcPr marT="91425" marB="91425" marR="91425" marL="91425"/>
                </a:tc>
                <a:tc>
                  <a:txBody>
                    <a:bodyPr>
                      <a:noAutofit/>
                    </a:bodyPr>
                    <a:lstStyle/>
                    <a:p>
                      <a:pPr lvl="0">
                        <a:spcBef>
                          <a:spcPts val="0"/>
                        </a:spcBef>
                        <a:buNone/>
                      </a:pPr>
                      <a:r>
                        <a:rPr lang="en" sz="1200">
                          <a:solidFill>
                            <a:schemeClr val="lt1"/>
                          </a:solidFill>
                          <a:latin typeface="Montserrat"/>
                          <a:ea typeface="Montserrat"/>
                          <a:cs typeface="Montserrat"/>
                          <a:sym typeface="Montserrat"/>
                        </a:rPr>
                        <a:t>Nerve cells detect chemical signals by receptors built into the membrane </a:t>
                      </a:r>
                    </a:p>
                  </a:txBody>
                  <a:tcPr marT="91425" marB="91425" marR="91425" marL="91425"/>
                </a:tc>
              </a:tr>
              <a:tr h="381000">
                <a:tc>
                  <a:txBody>
                    <a:bodyPr>
                      <a:noAutofit/>
                    </a:bodyPr>
                    <a:lstStyle/>
                    <a:p>
                      <a:pPr lvl="0" algn="ctr">
                        <a:spcBef>
                          <a:spcPts val="0"/>
                        </a:spcBef>
                        <a:buNone/>
                      </a:pPr>
                      <a:r>
                        <a:rPr lang="en" sz="1200">
                          <a:solidFill>
                            <a:schemeClr val="lt1"/>
                          </a:solidFill>
                          <a:latin typeface="Montserrat"/>
                          <a:ea typeface="Montserrat"/>
                          <a:cs typeface="Montserrat"/>
                          <a:sym typeface="Montserrat"/>
                        </a:rPr>
                        <a:t>Contractile and Motor proteins</a:t>
                      </a:r>
                    </a:p>
                  </a:txBody>
                  <a:tcPr marT="91425" marB="91425" marR="91425" marL="91425"/>
                </a:tc>
                <a:tc>
                  <a:txBody>
                    <a:bodyPr>
                      <a:noAutofit/>
                    </a:bodyPr>
                    <a:lstStyle/>
                    <a:p>
                      <a:pPr lvl="0">
                        <a:spcBef>
                          <a:spcPts val="0"/>
                        </a:spcBef>
                        <a:buNone/>
                      </a:pPr>
                      <a:r>
                        <a:rPr lang="en" sz="1200">
                          <a:solidFill>
                            <a:schemeClr val="lt1"/>
                          </a:solidFill>
                          <a:latin typeface="Montserrat"/>
                          <a:ea typeface="Montserrat"/>
                          <a:cs typeface="Montserrat"/>
                          <a:sym typeface="Montserrat"/>
                        </a:rPr>
                        <a:t>The contraction of muscles is caused by </a:t>
                      </a:r>
                      <a:r>
                        <a:rPr b="1" lang="en" sz="1200">
                          <a:solidFill>
                            <a:schemeClr val="lt1"/>
                          </a:solidFill>
                          <a:latin typeface="Montserrat"/>
                          <a:ea typeface="Montserrat"/>
                          <a:cs typeface="Montserrat"/>
                          <a:sym typeface="Montserrat"/>
                        </a:rPr>
                        <a:t>actin </a:t>
                      </a:r>
                      <a:r>
                        <a:rPr lang="en" sz="1200">
                          <a:solidFill>
                            <a:schemeClr val="lt1"/>
                          </a:solidFill>
                          <a:latin typeface="Montserrat"/>
                          <a:ea typeface="Montserrat"/>
                          <a:cs typeface="Montserrat"/>
                          <a:sym typeface="Montserrat"/>
                        </a:rPr>
                        <a:t>and </a:t>
                      </a:r>
                      <a:r>
                        <a:rPr b="1" lang="en" sz="1200">
                          <a:solidFill>
                            <a:schemeClr val="lt1"/>
                          </a:solidFill>
                          <a:latin typeface="Montserrat"/>
                          <a:ea typeface="Montserrat"/>
                          <a:cs typeface="Montserrat"/>
                          <a:sym typeface="Montserrat"/>
                        </a:rPr>
                        <a:t>myosin </a:t>
                      </a:r>
                    </a:p>
                  </a:txBody>
                  <a:tcPr marT="91425" marB="91425" marR="91425" marL="91425"/>
                </a:tc>
              </a:tr>
              <a:tr h="381000">
                <a:tc>
                  <a:txBody>
                    <a:bodyPr>
                      <a:noAutofit/>
                    </a:bodyPr>
                    <a:lstStyle/>
                    <a:p>
                      <a:pPr lvl="0" algn="ctr">
                        <a:spcBef>
                          <a:spcPts val="0"/>
                        </a:spcBef>
                        <a:buNone/>
                      </a:pPr>
                      <a:r>
                        <a:rPr lang="en" sz="1200">
                          <a:solidFill>
                            <a:schemeClr val="lt1"/>
                          </a:solidFill>
                          <a:latin typeface="Montserrat"/>
                          <a:ea typeface="Montserrat"/>
                          <a:cs typeface="Montserrat"/>
                          <a:sym typeface="Montserrat"/>
                        </a:rPr>
                        <a:t>Defensive proteins </a:t>
                      </a:r>
                    </a:p>
                  </a:txBody>
                  <a:tcPr marT="91425" marB="91425" marR="91425" marL="91425"/>
                </a:tc>
                <a:tc>
                  <a:txBody>
                    <a:bodyPr>
                      <a:noAutofit/>
                    </a:bodyPr>
                    <a:lstStyle/>
                    <a:p>
                      <a:pPr lvl="0">
                        <a:spcBef>
                          <a:spcPts val="0"/>
                        </a:spcBef>
                        <a:buNone/>
                      </a:pPr>
                      <a:r>
                        <a:rPr lang="en" sz="1200">
                          <a:solidFill>
                            <a:schemeClr val="lt1"/>
                          </a:solidFill>
                          <a:latin typeface="Montserrat"/>
                          <a:ea typeface="Montserrat"/>
                          <a:cs typeface="Montserrat"/>
                          <a:sym typeface="Montserrat"/>
                        </a:rPr>
                        <a:t>The antibodies are responsible for </a:t>
                      </a:r>
                      <a:r>
                        <a:rPr lang="en" sz="1200">
                          <a:solidFill>
                            <a:schemeClr val="lt1"/>
                          </a:solidFill>
                          <a:latin typeface="Montserrat"/>
                          <a:ea typeface="Montserrat"/>
                          <a:cs typeface="Montserrat"/>
                          <a:sym typeface="Montserrat"/>
                        </a:rPr>
                        <a:t>combating</a:t>
                      </a:r>
                      <a:r>
                        <a:rPr lang="en" sz="1200">
                          <a:solidFill>
                            <a:schemeClr val="lt1"/>
                          </a:solidFill>
                          <a:latin typeface="Montserrat"/>
                          <a:ea typeface="Montserrat"/>
                          <a:cs typeface="Montserrat"/>
                          <a:sym typeface="Montserrat"/>
                        </a:rPr>
                        <a:t> bacteria and viruses </a:t>
                      </a: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pic>
        <p:nvPicPr>
          <p:cNvPr id="157" name="Shape 157"/>
          <p:cNvPicPr preferRelativeResize="0"/>
          <p:nvPr/>
        </p:nvPicPr>
        <p:blipFill>
          <a:blip r:embed="rId3">
            <a:alphaModFix/>
          </a:blip>
          <a:stretch>
            <a:fillRect/>
          </a:stretch>
        </p:blipFill>
        <p:spPr>
          <a:xfrm>
            <a:off x="152400" y="152400"/>
            <a:ext cx="3350200" cy="1310300"/>
          </a:xfrm>
          <a:prstGeom prst="rect">
            <a:avLst/>
          </a:prstGeom>
          <a:noFill/>
          <a:ln>
            <a:noFill/>
          </a:ln>
        </p:spPr>
      </p:pic>
      <p:sp>
        <p:nvSpPr>
          <p:cNvPr id="158" name="Shape 158"/>
          <p:cNvSpPr txBox="1"/>
          <p:nvPr/>
        </p:nvSpPr>
        <p:spPr>
          <a:xfrm>
            <a:off x="513025" y="1389400"/>
            <a:ext cx="2235300" cy="279900"/>
          </a:xfrm>
          <a:prstGeom prst="rect">
            <a:avLst/>
          </a:prstGeom>
          <a:noFill/>
          <a:ln>
            <a:noFill/>
          </a:ln>
        </p:spPr>
        <p:txBody>
          <a:bodyPr anchorCtr="0" anchor="ctr" bIns="91425" lIns="91425" rIns="91425" wrap="square" tIns="91425">
            <a:noAutofit/>
          </a:bodyPr>
          <a:lstStyle/>
          <a:p>
            <a:pPr lvl="0" rtl="0">
              <a:spcBef>
                <a:spcPts val="0"/>
              </a:spcBef>
              <a:buNone/>
            </a:pPr>
            <a:r>
              <a:rPr lang="en" sz="900" u="sng">
                <a:solidFill>
                  <a:schemeClr val="hlink"/>
                </a:solidFill>
                <a:hlinkClick r:id="rId4"/>
              </a:rPr>
              <a:t>https://simple.wikipedia.org/wiki/Enzyme</a:t>
            </a:r>
          </a:p>
        </p:txBody>
      </p:sp>
      <p:sp>
        <p:nvSpPr>
          <p:cNvPr id="159" name="Shape 159"/>
          <p:cNvSpPr txBox="1"/>
          <p:nvPr/>
        </p:nvSpPr>
        <p:spPr>
          <a:xfrm>
            <a:off x="30007" y="110184"/>
            <a:ext cx="333000" cy="346500"/>
          </a:xfrm>
          <a:prstGeom prst="rect">
            <a:avLst/>
          </a:prstGeom>
          <a:noFill/>
          <a:ln>
            <a:noFill/>
          </a:ln>
        </p:spPr>
        <p:txBody>
          <a:bodyPr anchorCtr="0" anchor="t" bIns="91425" lIns="91425" rIns="91425" wrap="square" tIns="91425">
            <a:noAutofit/>
          </a:bodyPr>
          <a:lstStyle/>
          <a:p>
            <a:pPr lvl="0">
              <a:spcBef>
                <a:spcPts val="0"/>
              </a:spcBef>
              <a:buNone/>
            </a:pPr>
            <a:r>
              <a:rPr lang="en">
                <a:solidFill>
                  <a:schemeClr val="lt1"/>
                </a:solidFill>
              </a:rPr>
              <a:t>1</a:t>
            </a:r>
          </a:p>
        </p:txBody>
      </p:sp>
      <p:sp>
        <p:nvSpPr>
          <p:cNvPr id="160" name="Shape 160"/>
          <p:cNvSpPr txBox="1"/>
          <p:nvPr/>
        </p:nvSpPr>
        <p:spPr>
          <a:xfrm>
            <a:off x="3447875" y="143475"/>
            <a:ext cx="333000" cy="279900"/>
          </a:xfrm>
          <a:prstGeom prst="rect">
            <a:avLst/>
          </a:prstGeom>
          <a:noFill/>
          <a:ln>
            <a:noFill/>
          </a:ln>
        </p:spPr>
        <p:txBody>
          <a:bodyPr anchorCtr="0" anchor="t" bIns="91425" lIns="91425" rIns="91425" wrap="square" tIns="91425">
            <a:noAutofit/>
          </a:bodyPr>
          <a:lstStyle/>
          <a:p>
            <a:pPr lvl="0">
              <a:spcBef>
                <a:spcPts val="0"/>
              </a:spcBef>
              <a:buNone/>
            </a:pPr>
            <a:r>
              <a:rPr lang="en">
                <a:solidFill>
                  <a:schemeClr val="lt1"/>
                </a:solidFill>
              </a:rPr>
              <a:t>2</a:t>
            </a:r>
          </a:p>
        </p:txBody>
      </p:sp>
      <p:pic>
        <p:nvPicPr>
          <p:cNvPr id="161" name="Shape 161"/>
          <p:cNvPicPr preferRelativeResize="0"/>
          <p:nvPr/>
        </p:nvPicPr>
        <p:blipFill>
          <a:blip r:embed="rId5">
            <a:alphaModFix/>
          </a:blip>
          <a:stretch>
            <a:fillRect/>
          </a:stretch>
        </p:blipFill>
        <p:spPr>
          <a:xfrm>
            <a:off x="3683550" y="110175"/>
            <a:ext cx="2835750" cy="1222924"/>
          </a:xfrm>
          <a:prstGeom prst="rect">
            <a:avLst/>
          </a:prstGeom>
          <a:noFill/>
          <a:ln>
            <a:noFill/>
          </a:ln>
        </p:spPr>
      </p:pic>
      <p:sp>
        <p:nvSpPr>
          <p:cNvPr id="162" name="Shape 162"/>
          <p:cNvSpPr txBox="1"/>
          <p:nvPr/>
        </p:nvSpPr>
        <p:spPr>
          <a:xfrm>
            <a:off x="6555250" y="143475"/>
            <a:ext cx="333000" cy="379800"/>
          </a:xfrm>
          <a:prstGeom prst="rect">
            <a:avLst/>
          </a:prstGeom>
          <a:noFill/>
          <a:ln>
            <a:noFill/>
          </a:ln>
        </p:spPr>
        <p:txBody>
          <a:bodyPr anchorCtr="0" anchor="t" bIns="91425" lIns="91425" rIns="91425" wrap="square" tIns="91425">
            <a:noAutofit/>
          </a:bodyPr>
          <a:lstStyle/>
          <a:p>
            <a:pPr lvl="0">
              <a:spcBef>
                <a:spcPts val="0"/>
              </a:spcBef>
              <a:buNone/>
            </a:pPr>
            <a:r>
              <a:rPr lang="en">
                <a:solidFill>
                  <a:schemeClr val="lt1"/>
                </a:solidFill>
              </a:rPr>
              <a:t>3</a:t>
            </a:r>
          </a:p>
        </p:txBody>
      </p:sp>
      <p:sp>
        <p:nvSpPr>
          <p:cNvPr id="163" name="Shape 163"/>
          <p:cNvSpPr txBox="1"/>
          <p:nvPr/>
        </p:nvSpPr>
        <p:spPr>
          <a:xfrm>
            <a:off x="4023825" y="1389400"/>
            <a:ext cx="2155200" cy="279900"/>
          </a:xfrm>
          <a:prstGeom prst="rect">
            <a:avLst/>
          </a:prstGeom>
          <a:noFill/>
          <a:ln>
            <a:noFill/>
          </a:ln>
        </p:spPr>
        <p:txBody>
          <a:bodyPr anchorCtr="0" anchor="ctr" bIns="91425" lIns="91425" rIns="91425" wrap="square" tIns="91425">
            <a:noAutofit/>
          </a:bodyPr>
          <a:lstStyle/>
          <a:p>
            <a:pPr lvl="0" rtl="0">
              <a:spcBef>
                <a:spcPts val="0"/>
              </a:spcBef>
              <a:buNone/>
            </a:pPr>
            <a:r>
              <a:rPr lang="en" sz="900" u="sng">
                <a:solidFill>
                  <a:schemeClr val="hlink"/>
                </a:solidFill>
                <a:hlinkClick r:id="rId6"/>
              </a:rPr>
              <a:t>http://www.harbormedtech.com/bridge</a:t>
            </a:r>
          </a:p>
        </p:txBody>
      </p:sp>
      <p:pic>
        <p:nvPicPr>
          <p:cNvPr id="164" name="Shape 164"/>
          <p:cNvPicPr preferRelativeResize="0"/>
          <p:nvPr/>
        </p:nvPicPr>
        <p:blipFill>
          <a:blip r:embed="rId7">
            <a:alphaModFix/>
          </a:blip>
          <a:stretch>
            <a:fillRect/>
          </a:stretch>
        </p:blipFill>
        <p:spPr>
          <a:xfrm>
            <a:off x="6752500" y="110175"/>
            <a:ext cx="2357925" cy="952700"/>
          </a:xfrm>
          <a:prstGeom prst="rect">
            <a:avLst/>
          </a:prstGeom>
          <a:noFill/>
          <a:ln>
            <a:noFill/>
          </a:ln>
        </p:spPr>
      </p:pic>
      <p:sp>
        <p:nvSpPr>
          <p:cNvPr id="165" name="Shape 165"/>
          <p:cNvSpPr txBox="1"/>
          <p:nvPr/>
        </p:nvSpPr>
        <p:spPr>
          <a:xfrm>
            <a:off x="6555250" y="1106000"/>
            <a:ext cx="2548500" cy="316800"/>
          </a:xfrm>
          <a:prstGeom prst="rect">
            <a:avLst/>
          </a:prstGeom>
          <a:noFill/>
          <a:ln>
            <a:noFill/>
          </a:ln>
        </p:spPr>
        <p:txBody>
          <a:bodyPr anchorCtr="0" anchor="ctr" bIns="91425" lIns="91425" rIns="91425" wrap="square" tIns="91425">
            <a:noAutofit/>
          </a:bodyPr>
          <a:lstStyle/>
          <a:p>
            <a:pPr lvl="0" rtl="0">
              <a:spcBef>
                <a:spcPts val="0"/>
              </a:spcBef>
              <a:buNone/>
            </a:pPr>
            <a:r>
              <a:rPr lang="en" sz="600" u="sng">
                <a:solidFill>
                  <a:schemeClr val="hlink"/>
                </a:solidFill>
                <a:hlinkClick r:id="rId8"/>
              </a:rPr>
              <a:t>http://www.sciencedirect.com/science/article/pii/S0268005X15001885</a:t>
            </a:r>
          </a:p>
        </p:txBody>
      </p:sp>
      <p:sp>
        <p:nvSpPr>
          <p:cNvPr id="166" name="Shape 166"/>
          <p:cNvSpPr txBox="1"/>
          <p:nvPr/>
        </p:nvSpPr>
        <p:spPr>
          <a:xfrm>
            <a:off x="59850" y="1709175"/>
            <a:ext cx="273300" cy="346500"/>
          </a:xfrm>
          <a:prstGeom prst="rect">
            <a:avLst/>
          </a:prstGeom>
          <a:noFill/>
          <a:ln>
            <a:noFill/>
          </a:ln>
        </p:spPr>
        <p:txBody>
          <a:bodyPr anchorCtr="0" anchor="t" bIns="91425" lIns="91425" rIns="91425" wrap="square" tIns="91425">
            <a:noAutofit/>
          </a:bodyPr>
          <a:lstStyle/>
          <a:p>
            <a:pPr lvl="0">
              <a:spcBef>
                <a:spcPts val="0"/>
              </a:spcBef>
              <a:buNone/>
            </a:pPr>
            <a:r>
              <a:rPr lang="en">
                <a:solidFill>
                  <a:schemeClr val="lt1"/>
                </a:solidFill>
              </a:rPr>
              <a:t>4</a:t>
            </a:r>
          </a:p>
        </p:txBody>
      </p:sp>
      <p:pic>
        <p:nvPicPr>
          <p:cNvPr id="167" name="Shape 167"/>
          <p:cNvPicPr preferRelativeResize="0"/>
          <p:nvPr/>
        </p:nvPicPr>
        <p:blipFill>
          <a:blip r:embed="rId9">
            <a:alphaModFix/>
          </a:blip>
          <a:stretch>
            <a:fillRect/>
          </a:stretch>
        </p:blipFill>
        <p:spPr>
          <a:xfrm>
            <a:off x="485550" y="1821700"/>
            <a:ext cx="1795275" cy="1419899"/>
          </a:xfrm>
          <a:prstGeom prst="rect">
            <a:avLst/>
          </a:prstGeom>
          <a:noFill/>
          <a:ln>
            <a:noFill/>
          </a:ln>
        </p:spPr>
      </p:pic>
      <p:sp>
        <p:nvSpPr>
          <p:cNvPr id="168" name="Shape 168"/>
          <p:cNvSpPr txBox="1"/>
          <p:nvPr/>
        </p:nvSpPr>
        <p:spPr>
          <a:xfrm>
            <a:off x="59850" y="3308175"/>
            <a:ext cx="2420400" cy="203400"/>
          </a:xfrm>
          <a:prstGeom prst="rect">
            <a:avLst/>
          </a:prstGeom>
          <a:noFill/>
          <a:ln>
            <a:noFill/>
          </a:ln>
        </p:spPr>
        <p:txBody>
          <a:bodyPr anchorCtr="0" anchor="ctr" bIns="91425" lIns="91425" rIns="91425" wrap="square" tIns="91425">
            <a:noAutofit/>
          </a:bodyPr>
          <a:lstStyle/>
          <a:p>
            <a:pPr lvl="0" rtl="0">
              <a:spcBef>
                <a:spcPts val="0"/>
              </a:spcBef>
              <a:buNone/>
            </a:pPr>
            <a:r>
              <a:rPr lang="en" sz="600" u="sng">
                <a:solidFill>
                  <a:schemeClr val="hlink"/>
                </a:solidFill>
                <a:hlinkClick r:id="rId10"/>
              </a:rPr>
              <a:t>https://www.pinterest.com/Tjset/hemoglobin-and-protein-structure/</a:t>
            </a:r>
          </a:p>
        </p:txBody>
      </p:sp>
      <p:sp>
        <p:nvSpPr>
          <p:cNvPr id="169" name="Shape 169"/>
          <p:cNvSpPr txBox="1"/>
          <p:nvPr/>
        </p:nvSpPr>
        <p:spPr>
          <a:xfrm>
            <a:off x="2548425" y="1669300"/>
            <a:ext cx="333000" cy="203400"/>
          </a:xfrm>
          <a:prstGeom prst="rect">
            <a:avLst/>
          </a:prstGeom>
          <a:noFill/>
          <a:ln>
            <a:noFill/>
          </a:ln>
        </p:spPr>
        <p:txBody>
          <a:bodyPr anchorCtr="0" anchor="t" bIns="91425" lIns="91425" rIns="91425" wrap="square" tIns="91425">
            <a:noAutofit/>
          </a:bodyPr>
          <a:lstStyle/>
          <a:p>
            <a:pPr lvl="0">
              <a:spcBef>
                <a:spcPts val="0"/>
              </a:spcBef>
              <a:buNone/>
            </a:pPr>
            <a:r>
              <a:rPr lang="en">
                <a:solidFill>
                  <a:schemeClr val="lt1"/>
                </a:solidFill>
              </a:rPr>
              <a:t>5</a:t>
            </a:r>
          </a:p>
        </p:txBody>
      </p:sp>
      <p:pic>
        <p:nvPicPr>
          <p:cNvPr id="170" name="Shape 170"/>
          <p:cNvPicPr preferRelativeResize="0"/>
          <p:nvPr/>
        </p:nvPicPr>
        <p:blipFill>
          <a:blip r:embed="rId11">
            <a:alphaModFix/>
          </a:blip>
          <a:stretch>
            <a:fillRect/>
          </a:stretch>
        </p:blipFill>
        <p:spPr>
          <a:xfrm>
            <a:off x="3187050" y="1821700"/>
            <a:ext cx="1294292" cy="1419898"/>
          </a:xfrm>
          <a:prstGeom prst="rect">
            <a:avLst/>
          </a:prstGeom>
          <a:noFill/>
          <a:ln>
            <a:noFill/>
          </a:ln>
        </p:spPr>
      </p:pic>
      <p:sp>
        <p:nvSpPr>
          <p:cNvPr id="171" name="Shape 171"/>
          <p:cNvSpPr txBox="1"/>
          <p:nvPr/>
        </p:nvSpPr>
        <p:spPr>
          <a:xfrm>
            <a:off x="2856500" y="3280775"/>
            <a:ext cx="1955400" cy="379800"/>
          </a:xfrm>
          <a:prstGeom prst="rect">
            <a:avLst/>
          </a:prstGeom>
          <a:noFill/>
          <a:ln>
            <a:noFill/>
          </a:ln>
        </p:spPr>
        <p:txBody>
          <a:bodyPr anchorCtr="0" anchor="ctr" bIns="91425" lIns="91425" rIns="91425" wrap="square" tIns="91425">
            <a:noAutofit/>
          </a:bodyPr>
          <a:lstStyle/>
          <a:p>
            <a:pPr lvl="0" rtl="0">
              <a:spcBef>
                <a:spcPts val="0"/>
              </a:spcBef>
              <a:buNone/>
            </a:pPr>
            <a:r>
              <a:rPr lang="en" sz="600" u="sng">
                <a:solidFill>
                  <a:schemeClr val="hlink"/>
                </a:solidFill>
                <a:hlinkClick r:id="rId12"/>
              </a:rPr>
              <a:t>https://www.123rf.com/photo_13207592_human-insulin-stylized-chemical-structure.html</a:t>
            </a:r>
          </a:p>
        </p:txBody>
      </p:sp>
      <p:sp>
        <p:nvSpPr>
          <p:cNvPr id="172" name="Shape 172"/>
          <p:cNvSpPr txBox="1"/>
          <p:nvPr/>
        </p:nvSpPr>
        <p:spPr>
          <a:xfrm>
            <a:off x="4893650" y="1662525"/>
            <a:ext cx="473100" cy="439800"/>
          </a:xfrm>
          <a:prstGeom prst="rect">
            <a:avLst/>
          </a:prstGeom>
          <a:noFill/>
          <a:ln>
            <a:noFill/>
          </a:ln>
        </p:spPr>
        <p:txBody>
          <a:bodyPr anchorCtr="0" anchor="t" bIns="91425" lIns="91425" rIns="91425" wrap="square" tIns="91425">
            <a:noAutofit/>
          </a:bodyPr>
          <a:lstStyle/>
          <a:p>
            <a:pPr lvl="0">
              <a:spcBef>
                <a:spcPts val="0"/>
              </a:spcBef>
              <a:buNone/>
            </a:pPr>
            <a:r>
              <a:rPr lang="en">
                <a:solidFill>
                  <a:schemeClr val="lt1"/>
                </a:solidFill>
              </a:rPr>
              <a:t>6</a:t>
            </a:r>
          </a:p>
        </p:txBody>
      </p:sp>
      <p:pic>
        <p:nvPicPr>
          <p:cNvPr id="173" name="Shape 173"/>
          <p:cNvPicPr preferRelativeResize="0"/>
          <p:nvPr/>
        </p:nvPicPr>
        <p:blipFill>
          <a:blip r:embed="rId13">
            <a:alphaModFix/>
          </a:blip>
          <a:stretch>
            <a:fillRect/>
          </a:stretch>
        </p:blipFill>
        <p:spPr>
          <a:xfrm>
            <a:off x="5645002" y="1669300"/>
            <a:ext cx="2893522" cy="1419900"/>
          </a:xfrm>
          <a:prstGeom prst="rect">
            <a:avLst/>
          </a:prstGeom>
          <a:noFill/>
          <a:ln>
            <a:noFill/>
          </a:ln>
        </p:spPr>
      </p:pic>
      <p:sp>
        <p:nvSpPr>
          <p:cNvPr id="174" name="Shape 174"/>
          <p:cNvSpPr txBox="1"/>
          <p:nvPr/>
        </p:nvSpPr>
        <p:spPr>
          <a:xfrm>
            <a:off x="5645000" y="3187875"/>
            <a:ext cx="3141300" cy="120300"/>
          </a:xfrm>
          <a:prstGeom prst="rect">
            <a:avLst/>
          </a:prstGeom>
          <a:noFill/>
          <a:ln>
            <a:noFill/>
          </a:ln>
        </p:spPr>
        <p:txBody>
          <a:bodyPr anchorCtr="0" anchor="ctr" bIns="91425" lIns="91425" rIns="91425" wrap="square" tIns="91425">
            <a:noAutofit/>
          </a:bodyPr>
          <a:lstStyle/>
          <a:p>
            <a:pPr lvl="0" rtl="0">
              <a:spcBef>
                <a:spcPts val="0"/>
              </a:spcBef>
              <a:buNone/>
            </a:pPr>
            <a:r>
              <a:rPr lang="en" sz="600" u="sng">
                <a:solidFill>
                  <a:schemeClr val="hlink"/>
                </a:solidFill>
                <a:hlinkClick r:id="rId14"/>
              </a:rPr>
              <a:t>http://spot.pcc.edu/~jvolpe/b/bi112/lec/lessons/wk6/Week%206_CellMembranes.html</a:t>
            </a:r>
          </a:p>
        </p:txBody>
      </p:sp>
      <p:sp>
        <p:nvSpPr>
          <p:cNvPr id="175" name="Shape 175"/>
          <p:cNvSpPr txBox="1"/>
          <p:nvPr/>
        </p:nvSpPr>
        <p:spPr>
          <a:xfrm>
            <a:off x="96600" y="3511575"/>
            <a:ext cx="199800" cy="316800"/>
          </a:xfrm>
          <a:prstGeom prst="rect">
            <a:avLst/>
          </a:prstGeom>
          <a:noFill/>
          <a:ln>
            <a:noFill/>
          </a:ln>
        </p:spPr>
        <p:txBody>
          <a:bodyPr anchorCtr="0" anchor="t" bIns="91425" lIns="91425" rIns="91425" wrap="square" tIns="91425">
            <a:noAutofit/>
          </a:bodyPr>
          <a:lstStyle/>
          <a:p>
            <a:pPr lvl="0">
              <a:spcBef>
                <a:spcPts val="0"/>
              </a:spcBef>
              <a:buNone/>
            </a:pPr>
            <a:r>
              <a:rPr lang="en">
                <a:solidFill>
                  <a:schemeClr val="lt1"/>
                </a:solidFill>
              </a:rPr>
              <a:t>7</a:t>
            </a:r>
          </a:p>
        </p:txBody>
      </p:sp>
      <p:pic>
        <p:nvPicPr>
          <p:cNvPr id="176" name="Shape 176"/>
          <p:cNvPicPr preferRelativeResize="0"/>
          <p:nvPr/>
        </p:nvPicPr>
        <p:blipFill>
          <a:blip r:embed="rId15">
            <a:alphaModFix/>
          </a:blip>
          <a:stretch>
            <a:fillRect/>
          </a:stretch>
        </p:blipFill>
        <p:spPr>
          <a:xfrm>
            <a:off x="363000" y="3660575"/>
            <a:ext cx="2690412" cy="1222924"/>
          </a:xfrm>
          <a:prstGeom prst="rect">
            <a:avLst/>
          </a:prstGeom>
          <a:noFill/>
          <a:ln>
            <a:noFill/>
          </a:ln>
        </p:spPr>
      </p:pic>
      <p:sp>
        <p:nvSpPr>
          <p:cNvPr id="177" name="Shape 177"/>
          <p:cNvSpPr txBox="1"/>
          <p:nvPr/>
        </p:nvSpPr>
        <p:spPr>
          <a:xfrm>
            <a:off x="513025" y="4913900"/>
            <a:ext cx="2235300" cy="171600"/>
          </a:xfrm>
          <a:prstGeom prst="rect">
            <a:avLst/>
          </a:prstGeom>
          <a:noFill/>
          <a:ln>
            <a:noFill/>
          </a:ln>
        </p:spPr>
        <p:txBody>
          <a:bodyPr anchorCtr="0" anchor="ctr" bIns="91425" lIns="91425" rIns="91425" wrap="square" tIns="91425">
            <a:noAutofit/>
          </a:bodyPr>
          <a:lstStyle/>
          <a:p>
            <a:pPr lvl="0" rtl="0">
              <a:spcBef>
                <a:spcPts val="0"/>
              </a:spcBef>
              <a:buNone/>
            </a:pPr>
            <a:r>
              <a:rPr lang="en" sz="600" u="sng">
                <a:solidFill>
                  <a:schemeClr val="hlink"/>
                </a:solidFill>
                <a:hlinkClick r:id="rId16"/>
              </a:rPr>
              <a:t>http://www.biology4kids.com/files/cell_microfilament.html</a:t>
            </a:r>
          </a:p>
        </p:txBody>
      </p:sp>
      <p:sp>
        <p:nvSpPr>
          <p:cNvPr id="178" name="Shape 178"/>
          <p:cNvSpPr txBox="1"/>
          <p:nvPr/>
        </p:nvSpPr>
        <p:spPr>
          <a:xfrm>
            <a:off x="5992975" y="3511575"/>
            <a:ext cx="273300" cy="279900"/>
          </a:xfrm>
          <a:prstGeom prst="rect">
            <a:avLst/>
          </a:prstGeom>
          <a:noFill/>
          <a:ln>
            <a:noFill/>
          </a:ln>
        </p:spPr>
        <p:txBody>
          <a:bodyPr anchorCtr="0" anchor="t" bIns="91425" lIns="91425" rIns="91425" wrap="square" tIns="91425">
            <a:noAutofit/>
          </a:bodyPr>
          <a:lstStyle/>
          <a:p>
            <a:pPr lvl="0">
              <a:spcBef>
                <a:spcPts val="0"/>
              </a:spcBef>
              <a:buNone/>
            </a:pPr>
            <a:r>
              <a:rPr lang="en">
                <a:solidFill>
                  <a:schemeClr val="lt1"/>
                </a:solidFill>
              </a:rPr>
              <a:t>8</a:t>
            </a:r>
          </a:p>
        </p:txBody>
      </p:sp>
      <p:pic>
        <p:nvPicPr>
          <p:cNvPr id="179" name="Shape 179"/>
          <p:cNvPicPr preferRelativeResize="0"/>
          <p:nvPr/>
        </p:nvPicPr>
        <p:blipFill>
          <a:blip r:embed="rId17">
            <a:alphaModFix/>
          </a:blip>
          <a:stretch>
            <a:fillRect/>
          </a:stretch>
        </p:blipFill>
        <p:spPr>
          <a:xfrm>
            <a:off x="6426056" y="3425400"/>
            <a:ext cx="2009699" cy="1382675"/>
          </a:xfrm>
          <a:prstGeom prst="rect">
            <a:avLst/>
          </a:prstGeom>
          <a:noFill/>
          <a:ln>
            <a:noFill/>
          </a:ln>
        </p:spPr>
      </p:pic>
      <p:sp>
        <p:nvSpPr>
          <p:cNvPr id="180" name="Shape 180"/>
          <p:cNvSpPr txBox="1"/>
          <p:nvPr/>
        </p:nvSpPr>
        <p:spPr>
          <a:xfrm>
            <a:off x="6555250" y="4580775"/>
            <a:ext cx="2283000" cy="694800"/>
          </a:xfrm>
          <a:prstGeom prst="rect">
            <a:avLst/>
          </a:prstGeom>
          <a:noFill/>
          <a:ln>
            <a:noFill/>
          </a:ln>
        </p:spPr>
        <p:txBody>
          <a:bodyPr anchorCtr="0" anchor="ctr" bIns="91425" lIns="91425" rIns="91425" wrap="square" tIns="91425">
            <a:noAutofit/>
          </a:bodyPr>
          <a:lstStyle/>
          <a:p>
            <a:pPr lvl="0" rtl="0">
              <a:spcBef>
                <a:spcPts val="0"/>
              </a:spcBef>
              <a:buNone/>
            </a:pPr>
            <a:r>
              <a:rPr lang="en" sz="600" u="sng">
                <a:solidFill>
                  <a:schemeClr val="hlink"/>
                </a:solidFill>
                <a:hlinkClick r:id="rId18"/>
              </a:rPr>
              <a:t>http://www.wisegeek.org/what-is-an-antibody.htm</a:t>
            </a:r>
          </a:p>
        </p:txBody>
      </p:sp>
      <p:sp>
        <p:nvSpPr>
          <p:cNvPr id="181" name="Shape 181"/>
          <p:cNvSpPr txBox="1"/>
          <p:nvPr/>
        </p:nvSpPr>
        <p:spPr>
          <a:xfrm>
            <a:off x="3228025" y="3727975"/>
            <a:ext cx="2835900" cy="1259100"/>
          </a:xfrm>
          <a:prstGeom prst="rect">
            <a:avLst/>
          </a:prstGeom>
          <a:noFill/>
          <a:ln>
            <a:noFill/>
          </a:ln>
        </p:spPr>
        <p:txBody>
          <a:bodyPr anchorCtr="0" anchor="t" bIns="91425" lIns="91425" rIns="91425" wrap="square" tIns="91425">
            <a:noAutofit/>
          </a:bodyPr>
          <a:lstStyle/>
          <a:p>
            <a:pPr lvl="0" rtl="0" algn="ctr">
              <a:spcBef>
                <a:spcPts val="0"/>
              </a:spcBef>
              <a:buNone/>
            </a:pPr>
            <a:r>
              <a:rPr lang="en" sz="1800">
                <a:solidFill>
                  <a:schemeClr val="lt1"/>
                </a:solidFill>
                <a:latin typeface="Montserrat"/>
                <a:ea typeface="Montserrat"/>
                <a:cs typeface="Montserrat"/>
                <a:sym typeface="Montserrat"/>
              </a:rPr>
              <a:t>Example Pictures</a:t>
            </a:r>
          </a:p>
          <a:p>
            <a:pPr lvl="0" rtl="0" algn="ctr">
              <a:spcBef>
                <a:spcPts val="0"/>
              </a:spcBef>
              <a:buNone/>
            </a:pPr>
            <a:r>
              <a:rPr lang="en" sz="1800">
                <a:solidFill>
                  <a:schemeClr val="lt1"/>
                </a:solidFill>
                <a:latin typeface="Montserrat"/>
                <a:ea typeface="Montserrat"/>
                <a:cs typeface="Montserrat"/>
                <a:sym typeface="Montserrat"/>
              </a:rPr>
              <a:t> Of</a:t>
            </a:r>
          </a:p>
          <a:p>
            <a:pPr lvl="0" algn="ctr">
              <a:spcBef>
                <a:spcPts val="0"/>
              </a:spcBef>
              <a:buNone/>
            </a:pPr>
            <a:r>
              <a:rPr lang="en" sz="3000">
                <a:solidFill>
                  <a:schemeClr val="lt1"/>
                </a:solidFill>
                <a:latin typeface="Montserrat"/>
                <a:ea typeface="Montserrat"/>
                <a:cs typeface="Montserrat"/>
                <a:sym typeface="Montserrat"/>
              </a:rPr>
              <a:t> Proteins</a:t>
            </a:r>
            <a:r>
              <a:rPr lang="en" sz="1800">
                <a:solidFill>
                  <a:schemeClr val="lt1"/>
                </a:solidFill>
                <a:latin typeface="Montserrat"/>
                <a:ea typeface="Montserrat"/>
                <a:cs typeface="Montserrat"/>
                <a:sym typeface="Montserrat"/>
              </a:rPr>
              <a:t>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Components of an Amino Acid</a:t>
            </a:r>
          </a:p>
        </p:txBody>
      </p:sp>
      <p:sp>
        <p:nvSpPr>
          <p:cNvPr id="187" name="Shape 187"/>
          <p:cNvSpPr txBox="1"/>
          <p:nvPr>
            <p:ph idx="1" type="body"/>
          </p:nvPr>
        </p:nvSpPr>
        <p:spPr>
          <a:xfrm>
            <a:off x="1297500" y="979100"/>
            <a:ext cx="7038900" cy="3499500"/>
          </a:xfrm>
          <a:prstGeom prst="rect">
            <a:avLst/>
          </a:prstGeom>
        </p:spPr>
        <p:txBody>
          <a:bodyPr anchorCtr="0" anchor="t" bIns="91425" lIns="91425" rIns="91425" wrap="square" tIns="91425">
            <a:noAutofit/>
          </a:bodyPr>
          <a:lstStyle/>
          <a:p>
            <a:pPr indent="-317500" lvl="0" marL="457200" rtl="0">
              <a:spcBef>
                <a:spcPts val="0"/>
              </a:spcBef>
              <a:buSzPct val="100000"/>
            </a:pPr>
            <a:r>
              <a:rPr lang="en" sz="1400"/>
              <a:t>Amino group (-NH</a:t>
            </a:r>
            <a:r>
              <a:rPr baseline="-25000" lang="en" sz="1400"/>
              <a:t>2</a:t>
            </a:r>
            <a:r>
              <a:rPr lang="en" sz="1400"/>
              <a:t>)</a:t>
            </a:r>
          </a:p>
          <a:p>
            <a:pPr indent="-317500" lvl="0" marL="457200" rtl="0">
              <a:spcBef>
                <a:spcPts val="0"/>
              </a:spcBef>
              <a:buSzPct val="100000"/>
            </a:pPr>
            <a:r>
              <a:rPr lang="en" sz="1400"/>
              <a:t>Carboxyl group (-COOH): makes molecule behave like a weak acid</a:t>
            </a:r>
          </a:p>
          <a:p>
            <a:pPr indent="-317500" lvl="0" marL="457200" rtl="0">
              <a:spcBef>
                <a:spcPts val="0"/>
              </a:spcBef>
              <a:buSzPct val="100000"/>
            </a:pPr>
            <a:r>
              <a:rPr lang="en" sz="1400"/>
              <a:t>Amino and carboxyl group held together through a peptide bond which releases water (dehydration synthesis)</a:t>
            </a:r>
          </a:p>
          <a:p>
            <a:pPr indent="-317500" lvl="0" marL="457200" rtl="0">
              <a:spcBef>
                <a:spcPts val="0"/>
              </a:spcBef>
              <a:buSzPct val="100000"/>
            </a:pPr>
            <a:r>
              <a:rPr lang="en" sz="1400"/>
              <a:t>An α (alpha) carbon (C with an H): forms four bonds that allows other groups to become attached</a:t>
            </a:r>
          </a:p>
          <a:p>
            <a:pPr indent="-317500" lvl="0" marL="457200" rtl="0">
              <a:spcBef>
                <a:spcPts val="0"/>
              </a:spcBef>
              <a:buSzPct val="100000"/>
            </a:pPr>
            <a:r>
              <a:rPr lang="en" sz="1400"/>
              <a:t>Variable group denoted by R (dependent on amino acid): varies dependent on amino acid, gives alkaline properties</a:t>
            </a:r>
          </a:p>
        </p:txBody>
      </p:sp>
      <p:pic>
        <p:nvPicPr>
          <p:cNvPr descr="main-qimg-6b88b57b5cf96a47f290dc7ac069104a" id="188" name="Shape 188"/>
          <p:cNvPicPr preferRelativeResize="0"/>
          <p:nvPr/>
        </p:nvPicPr>
        <p:blipFill>
          <a:blip r:embed="rId3">
            <a:alphaModFix/>
          </a:blip>
          <a:stretch>
            <a:fillRect/>
          </a:stretch>
        </p:blipFill>
        <p:spPr>
          <a:xfrm>
            <a:off x="3616825" y="3237550"/>
            <a:ext cx="2400225" cy="1618774"/>
          </a:xfrm>
          <a:prstGeom prst="rect">
            <a:avLst/>
          </a:prstGeom>
          <a:noFill/>
          <a:ln>
            <a:noFill/>
          </a:ln>
        </p:spPr>
      </p:pic>
      <p:sp>
        <p:nvSpPr>
          <p:cNvPr id="189" name="Shape 189"/>
          <p:cNvSpPr txBox="1"/>
          <p:nvPr/>
        </p:nvSpPr>
        <p:spPr>
          <a:xfrm>
            <a:off x="6025800" y="3237550"/>
            <a:ext cx="2310600" cy="705000"/>
          </a:xfrm>
          <a:prstGeom prst="rect">
            <a:avLst/>
          </a:prstGeom>
          <a:noFill/>
          <a:ln>
            <a:noFill/>
          </a:ln>
        </p:spPr>
        <p:txBody>
          <a:bodyPr anchorCtr="0" anchor="t" bIns="91425" lIns="91425" rIns="91425" wrap="square" tIns="91425">
            <a:noAutofit/>
          </a:bodyPr>
          <a:lstStyle/>
          <a:p>
            <a:pPr lvl="0">
              <a:spcBef>
                <a:spcPts val="0"/>
              </a:spcBef>
              <a:buNone/>
            </a:pPr>
            <a:r>
              <a:rPr lang="en" sz="1800">
                <a:solidFill>
                  <a:srgbClr val="FFFFFF"/>
                </a:solidFill>
                <a:latin typeface="Lato"/>
                <a:ea typeface="Lato"/>
                <a:cs typeface="Lato"/>
                <a:sym typeface="Lato"/>
              </a:rPr>
              <a:t>← Carboxyl group</a:t>
            </a:r>
          </a:p>
        </p:txBody>
      </p:sp>
      <p:sp>
        <p:nvSpPr>
          <p:cNvPr id="190" name="Shape 190"/>
          <p:cNvSpPr txBox="1"/>
          <p:nvPr/>
        </p:nvSpPr>
        <p:spPr>
          <a:xfrm>
            <a:off x="1114875" y="3237550"/>
            <a:ext cx="2232300" cy="613500"/>
          </a:xfrm>
          <a:prstGeom prst="rect">
            <a:avLst/>
          </a:prstGeom>
          <a:noFill/>
          <a:ln>
            <a:noFill/>
          </a:ln>
        </p:spPr>
        <p:txBody>
          <a:bodyPr anchorCtr="0" anchor="t" bIns="91425" lIns="91425" rIns="91425" wrap="square" tIns="91425">
            <a:noAutofit/>
          </a:bodyPr>
          <a:lstStyle/>
          <a:p>
            <a:pPr lvl="0">
              <a:spcBef>
                <a:spcPts val="0"/>
              </a:spcBef>
              <a:buNone/>
            </a:pPr>
            <a:r>
              <a:rPr lang="en" sz="1800">
                <a:solidFill>
                  <a:srgbClr val="FFFFFF"/>
                </a:solidFill>
                <a:latin typeface="Lato"/>
                <a:ea typeface="Lato"/>
                <a:cs typeface="Lato"/>
                <a:sym typeface="Lato"/>
              </a:rPr>
              <a:t>           Amino group → </a:t>
            </a:r>
          </a:p>
        </p:txBody>
      </p:sp>
      <p:cxnSp>
        <p:nvCxnSpPr>
          <p:cNvPr id="191" name="Shape 191"/>
          <p:cNvCxnSpPr/>
          <p:nvPr/>
        </p:nvCxnSpPr>
        <p:spPr>
          <a:xfrm rot="10800000">
            <a:off x="4921550" y="4279950"/>
            <a:ext cx="1208700" cy="591900"/>
          </a:xfrm>
          <a:prstGeom prst="straightConnector1">
            <a:avLst/>
          </a:prstGeom>
          <a:noFill/>
          <a:ln cap="flat" cmpd="sng" w="38100">
            <a:solidFill>
              <a:srgbClr val="B7B7B7"/>
            </a:solidFill>
            <a:prstDash val="solid"/>
            <a:round/>
            <a:headEnd len="lg" w="lg" type="none"/>
            <a:tailEnd len="lg" w="lg" type="triangle"/>
          </a:ln>
        </p:spPr>
      </p:cxnSp>
      <p:sp>
        <p:nvSpPr>
          <p:cNvPr id="192" name="Shape 192"/>
          <p:cNvSpPr txBox="1"/>
          <p:nvPr/>
        </p:nvSpPr>
        <p:spPr>
          <a:xfrm>
            <a:off x="6280350" y="4544400"/>
            <a:ext cx="1801500" cy="1959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600"/>
              </a:spcAft>
              <a:buNone/>
            </a:pPr>
            <a:r>
              <a:rPr lang="en" sz="1800">
                <a:solidFill>
                  <a:schemeClr val="lt1"/>
                </a:solidFill>
                <a:latin typeface="Lato"/>
                <a:ea typeface="Lato"/>
                <a:cs typeface="Lato"/>
                <a:sym typeface="Lato"/>
              </a:rPr>
              <a:t>α carbon</a:t>
            </a:r>
            <a:r>
              <a:rPr lang="en">
                <a:solidFill>
                  <a:schemeClr val="lt1"/>
                </a:solidFill>
                <a:latin typeface="Lato"/>
                <a:ea typeface="Lato"/>
                <a:cs typeface="Lato"/>
                <a:sym typeface="Lato"/>
              </a:rPr>
              <a:t> </a:t>
            </a:r>
          </a:p>
        </p:txBody>
      </p:sp>
      <p:cxnSp>
        <p:nvCxnSpPr>
          <p:cNvPr id="193" name="Shape 193"/>
          <p:cNvCxnSpPr/>
          <p:nvPr/>
        </p:nvCxnSpPr>
        <p:spPr>
          <a:xfrm flipH="1">
            <a:off x="4923075" y="3024062"/>
            <a:ext cx="414900" cy="408600"/>
          </a:xfrm>
          <a:prstGeom prst="straightConnector1">
            <a:avLst/>
          </a:prstGeom>
          <a:noFill/>
          <a:ln cap="flat" cmpd="sng" w="38100">
            <a:solidFill>
              <a:schemeClr val="dk2"/>
            </a:solidFill>
            <a:prstDash val="solid"/>
            <a:round/>
            <a:headEnd len="lg" w="lg" type="none"/>
            <a:tailEnd len="lg" w="lg" type="triangle"/>
          </a:ln>
        </p:spPr>
      </p:cxnSp>
      <p:sp>
        <p:nvSpPr>
          <p:cNvPr id="194" name="Shape 194"/>
          <p:cNvSpPr txBox="1"/>
          <p:nvPr/>
        </p:nvSpPr>
        <p:spPr>
          <a:xfrm>
            <a:off x="5337975" y="2754150"/>
            <a:ext cx="2519700" cy="195900"/>
          </a:xfrm>
          <a:prstGeom prst="rect">
            <a:avLst/>
          </a:prstGeom>
          <a:noFill/>
          <a:ln>
            <a:noFill/>
          </a:ln>
        </p:spPr>
        <p:txBody>
          <a:bodyPr anchorCtr="0" anchor="t" bIns="91425" lIns="91425" rIns="91425" wrap="square" tIns="91425">
            <a:noAutofit/>
          </a:bodyPr>
          <a:lstStyle/>
          <a:p>
            <a:pPr lvl="0">
              <a:spcBef>
                <a:spcPts val="0"/>
              </a:spcBef>
              <a:buNone/>
            </a:pPr>
            <a:r>
              <a:rPr lang="en" sz="1800">
                <a:solidFill>
                  <a:srgbClr val="FFFFFF"/>
                </a:solidFill>
                <a:latin typeface="Lato"/>
                <a:ea typeface="Lato"/>
                <a:cs typeface="Lato"/>
                <a:sym typeface="Lato"/>
              </a:rPr>
              <a:t>Variable group</a:t>
            </a:r>
          </a:p>
        </p:txBody>
      </p:sp>
      <p:sp>
        <p:nvSpPr>
          <p:cNvPr id="195" name="Shape 195"/>
          <p:cNvSpPr txBox="1"/>
          <p:nvPr/>
        </p:nvSpPr>
        <p:spPr>
          <a:xfrm>
            <a:off x="3557087" y="4871850"/>
            <a:ext cx="2519700" cy="195900"/>
          </a:xfrm>
          <a:prstGeom prst="rect">
            <a:avLst/>
          </a:prstGeom>
          <a:noFill/>
          <a:ln>
            <a:noFill/>
          </a:ln>
        </p:spPr>
        <p:txBody>
          <a:bodyPr anchorCtr="0" anchor="t" bIns="91425" lIns="91425" rIns="91425" wrap="square" tIns="91425">
            <a:noAutofit/>
          </a:bodyPr>
          <a:lstStyle/>
          <a:p>
            <a:pPr lvl="0" algn="ctr">
              <a:spcBef>
                <a:spcPts val="0"/>
              </a:spcBef>
              <a:buNone/>
            </a:pPr>
            <a:r>
              <a:rPr lang="en" sz="600" u="sng">
                <a:solidFill>
                  <a:schemeClr val="hlink"/>
                </a:solidFill>
                <a:hlinkClick r:id="rId4"/>
              </a:rPr>
              <a:t>http://study.com/cimages/multimages/16/amino_acid_structure.png</a:t>
            </a:r>
            <a:r>
              <a:rPr lang="en" sz="600">
                <a:solidFill>
                  <a:schemeClr val="dk2"/>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Peptide Bonds</a:t>
            </a:r>
          </a:p>
        </p:txBody>
      </p:sp>
      <p:sp>
        <p:nvSpPr>
          <p:cNvPr id="201" name="Shape 201"/>
          <p:cNvSpPr txBox="1"/>
          <p:nvPr>
            <p:ph idx="1" type="body"/>
          </p:nvPr>
        </p:nvSpPr>
        <p:spPr>
          <a:xfrm>
            <a:off x="1297500" y="1048425"/>
            <a:ext cx="7038900" cy="3430200"/>
          </a:xfrm>
          <a:prstGeom prst="rect">
            <a:avLst/>
          </a:prstGeom>
        </p:spPr>
        <p:txBody>
          <a:bodyPr anchorCtr="0" anchor="t" bIns="91425" lIns="91425" rIns="91425" wrap="square" tIns="91425">
            <a:noAutofit/>
          </a:bodyPr>
          <a:lstStyle/>
          <a:p>
            <a:pPr indent="-317500" lvl="0" marL="457200" rtl="0">
              <a:spcBef>
                <a:spcPts val="0"/>
              </a:spcBef>
              <a:buSzPct val="100000"/>
            </a:pPr>
            <a:r>
              <a:rPr lang="en" sz="1400"/>
              <a:t>Form between the carboxyl and amino groups</a:t>
            </a:r>
          </a:p>
          <a:p>
            <a:pPr indent="-317500" lvl="0" marL="457200" rtl="0">
              <a:spcBef>
                <a:spcPts val="0"/>
              </a:spcBef>
              <a:buSzPct val="100000"/>
            </a:pPr>
            <a:r>
              <a:rPr lang="en" sz="1400"/>
              <a:t>Link together in order to form polymers</a:t>
            </a:r>
          </a:p>
          <a:p>
            <a:pPr indent="-317500" lvl="0" marL="457200" rtl="0">
              <a:spcBef>
                <a:spcPts val="0"/>
              </a:spcBef>
              <a:buSzPct val="100000"/>
            </a:pPr>
            <a:r>
              <a:rPr lang="en" sz="1400"/>
              <a:t>Occurs due to a dehydration reaction (removal of water molecules)</a:t>
            </a:r>
          </a:p>
          <a:p>
            <a:pPr indent="-317500" lvl="0" marL="457200" rtl="0">
              <a:spcBef>
                <a:spcPts val="0"/>
              </a:spcBef>
              <a:buSzPct val="100000"/>
            </a:pPr>
            <a:r>
              <a:rPr lang="en" sz="1400"/>
              <a:t>Covalent bond</a:t>
            </a:r>
          </a:p>
          <a:p>
            <a:pPr indent="-317500" lvl="0" marL="457200" rtl="0">
              <a:spcBef>
                <a:spcPts val="0"/>
              </a:spcBef>
              <a:buSzPct val="100000"/>
            </a:pPr>
            <a:r>
              <a:rPr lang="en" sz="1400"/>
              <a:t>Repeated process that forms polypeptides </a:t>
            </a:r>
          </a:p>
          <a:p>
            <a:pPr indent="-317500" lvl="0" marL="457200">
              <a:spcBef>
                <a:spcPts val="0"/>
              </a:spcBef>
              <a:buSzPct val="100000"/>
            </a:pPr>
            <a:r>
              <a:rPr lang="en" sz="1400"/>
              <a:t>Polypeptide chains contain one free amino group and one free carboxyl group  on opposite ends</a:t>
            </a:r>
          </a:p>
        </p:txBody>
      </p:sp>
      <p:pic>
        <p:nvPicPr>
          <p:cNvPr descr="tripeptide.png" id="202" name="Shape 202"/>
          <p:cNvPicPr preferRelativeResize="0"/>
          <p:nvPr/>
        </p:nvPicPr>
        <p:blipFill>
          <a:blip r:embed="rId3">
            <a:alphaModFix/>
          </a:blip>
          <a:stretch>
            <a:fillRect/>
          </a:stretch>
        </p:blipFill>
        <p:spPr>
          <a:xfrm>
            <a:off x="3474225" y="2806675"/>
            <a:ext cx="2195549" cy="2040799"/>
          </a:xfrm>
          <a:prstGeom prst="rect">
            <a:avLst/>
          </a:prstGeom>
          <a:noFill/>
          <a:ln>
            <a:noFill/>
          </a:ln>
        </p:spPr>
      </p:pic>
      <p:sp>
        <p:nvSpPr>
          <p:cNvPr id="203" name="Shape 203"/>
          <p:cNvSpPr txBox="1"/>
          <p:nvPr/>
        </p:nvSpPr>
        <p:spPr>
          <a:xfrm>
            <a:off x="3326250" y="4847475"/>
            <a:ext cx="2491500" cy="197400"/>
          </a:xfrm>
          <a:prstGeom prst="rect">
            <a:avLst/>
          </a:prstGeom>
          <a:noFill/>
          <a:ln>
            <a:noFill/>
          </a:ln>
        </p:spPr>
        <p:txBody>
          <a:bodyPr anchorCtr="0" anchor="t" bIns="91425" lIns="91425" rIns="91425" wrap="square" tIns="91425">
            <a:noAutofit/>
          </a:bodyPr>
          <a:lstStyle/>
          <a:p>
            <a:pPr lvl="0" algn="ctr">
              <a:spcBef>
                <a:spcPts val="0"/>
              </a:spcBef>
              <a:buNone/>
            </a:pPr>
            <a:r>
              <a:rPr lang="en" sz="600" u="sng">
                <a:solidFill>
                  <a:schemeClr val="hlink"/>
                </a:solidFill>
                <a:hlinkClick r:id="rId4"/>
              </a:rPr>
              <a:t>http://www.biology-pages.info/T/tripeptide.png</a:t>
            </a:r>
            <a:r>
              <a:rPr lang="en" sz="600">
                <a:solidFill>
                  <a:schemeClr val="dk2"/>
                </a:solidFill>
              </a:rPr>
              <a:t> </a:t>
            </a:r>
          </a:p>
        </p:txBody>
      </p:sp>
      <p:sp>
        <p:nvSpPr>
          <p:cNvPr id="204" name="Shape 204"/>
          <p:cNvSpPr txBox="1"/>
          <p:nvPr/>
        </p:nvSpPr>
        <p:spPr>
          <a:xfrm>
            <a:off x="6450900" y="3574175"/>
            <a:ext cx="2693100" cy="5058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FFFFFF"/>
                </a:solidFill>
                <a:latin typeface="Lato"/>
                <a:ea typeface="Lato"/>
                <a:cs typeface="Lato"/>
                <a:sym typeface="Lato"/>
              </a:rPr>
              <a:t>Peptide Bond Formation Animation</a:t>
            </a:r>
          </a:p>
          <a:p>
            <a:pPr lvl="0">
              <a:spcBef>
                <a:spcPts val="0"/>
              </a:spcBef>
              <a:buNone/>
            </a:pPr>
            <a:r>
              <a:t/>
            </a:r>
            <a:endParaRPr/>
          </a:p>
          <a:p>
            <a:pPr lvl="0">
              <a:spcBef>
                <a:spcPts val="0"/>
              </a:spcBef>
              <a:buNone/>
            </a:pPr>
            <a:r>
              <a:rPr lang="en" u="sng">
                <a:solidFill>
                  <a:schemeClr val="hlink"/>
                </a:solidFill>
                <a:latin typeface="Lato"/>
                <a:ea typeface="Lato"/>
                <a:cs typeface="Lato"/>
                <a:sym typeface="Lato"/>
                <a:hlinkClick r:id="rId5"/>
              </a:rPr>
              <a:t>https://youtu.be/QGJINzG5Ea0</a:t>
            </a:r>
            <a:r>
              <a:rPr lang="en">
                <a:solidFill>
                  <a:srgbClr val="FFFFFF"/>
                </a:solidFill>
                <a:latin typeface="Lato"/>
                <a:ea typeface="Lato"/>
                <a:cs typeface="Lato"/>
                <a:sym typeface="Lato"/>
              </a:rPr>
              <a:t>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Glycine (Gly or G)</a:t>
            </a:r>
          </a:p>
        </p:txBody>
      </p:sp>
      <p:sp>
        <p:nvSpPr>
          <p:cNvPr id="210" name="Shape 210"/>
          <p:cNvSpPr txBox="1"/>
          <p:nvPr>
            <p:ph idx="1" type="body"/>
          </p:nvPr>
        </p:nvSpPr>
        <p:spPr>
          <a:xfrm>
            <a:off x="1297500" y="1567550"/>
            <a:ext cx="7038900" cy="2911200"/>
          </a:xfrm>
          <a:prstGeom prst="rect">
            <a:avLst/>
          </a:prstGeom>
        </p:spPr>
        <p:txBody>
          <a:bodyPr anchorCtr="0" anchor="t" bIns="91425" lIns="91425" rIns="91425" wrap="square" tIns="91425">
            <a:noAutofit/>
          </a:bodyPr>
          <a:lstStyle/>
          <a:p>
            <a:pPr lvl="0">
              <a:spcBef>
                <a:spcPts val="0"/>
              </a:spcBef>
              <a:buNone/>
            </a:pPr>
            <a:r>
              <a:rPr lang="en"/>
              <a:t> </a:t>
            </a:r>
          </a:p>
        </p:txBody>
      </p:sp>
      <p:pic>
        <p:nvPicPr>
          <p:cNvPr id="211" name="Shape 211"/>
          <p:cNvPicPr preferRelativeResize="0"/>
          <p:nvPr/>
        </p:nvPicPr>
        <p:blipFill rotWithShape="1">
          <a:blip r:embed="rId3">
            <a:alphaModFix/>
          </a:blip>
          <a:srcRect b="28416" l="26740" r="27697" t="36819"/>
          <a:stretch/>
        </p:blipFill>
        <p:spPr>
          <a:xfrm>
            <a:off x="2954129" y="1788725"/>
            <a:ext cx="3235748" cy="2468846"/>
          </a:xfrm>
          <a:prstGeom prst="rect">
            <a:avLst/>
          </a:prstGeom>
          <a:noFill/>
          <a:ln>
            <a:noFill/>
          </a:ln>
        </p:spPr>
      </p:pic>
      <p:sp>
        <p:nvSpPr>
          <p:cNvPr id="212" name="Shape 212"/>
          <p:cNvSpPr txBox="1"/>
          <p:nvPr/>
        </p:nvSpPr>
        <p:spPr>
          <a:xfrm>
            <a:off x="6302950" y="2553250"/>
            <a:ext cx="2244900" cy="1085400"/>
          </a:xfrm>
          <a:prstGeom prst="rect">
            <a:avLst/>
          </a:prstGeom>
          <a:noFill/>
          <a:ln>
            <a:noFill/>
          </a:ln>
        </p:spPr>
        <p:txBody>
          <a:bodyPr anchorCtr="0" anchor="t" bIns="91425" lIns="91425" rIns="91425" wrap="square" tIns="91425">
            <a:noAutofit/>
          </a:bodyPr>
          <a:lstStyle/>
          <a:p>
            <a:pPr lvl="0">
              <a:spcBef>
                <a:spcPts val="0"/>
              </a:spcBef>
              <a:buNone/>
            </a:pPr>
            <a:r>
              <a:rPr lang="en" sz="1800">
                <a:solidFill>
                  <a:srgbClr val="FFFFFF"/>
                </a:solidFill>
                <a:latin typeface="Lato"/>
                <a:ea typeface="Lato"/>
                <a:cs typeface="Lato"/>
                <a:sym typeface="Lato"/>
              </a:rPr>
              <a:t>Carboxyl group</a:t>
            </a:r>
          </a:p>
        </p:txBody>
      </p:sp>
      <p:sp>
        <p:nvSpPr>
          <p:cNvPr id="213" name="Shape 213"/>
          <p:cNvSpPr txBox="1"/>
          <p:nvPr/>
        </p:nvSpPr>
        <p:spPr>
          <a:xfrm>
            <a:off x="875775" y="2553250"/>
            <a:ext cx="1899600" cy="789300"/>
          </a:xfrm>
          <a:prstGeom prst="rect">
            <a:avLst/>
          </a:prstGeom>
          <a:noFill/>
          <a:ln>
            <a:noFill/>
          </a:ln>
        </p:spPr>
        <p:txBody>
          <a:bodyPr anchorCtr="0" anchor="t" bIns="91425" lIns="91425" rIns="91425" wrap="square" tIns="91425">
            <a:noAutofit/>
          </a:bodyPr>
          <a:lstStyle/>
          <a:p>
            <a:pPr lvl="0">
              <a:spcBef>
                <a:spcPts val="0"/>
              </a:spcBef>
              <a:buNone/>
            </a:pPr>
            <a:r>
              <a:rPr lang="en" sz="1800">
                <a:solidFill>
                  <a:srgbClr val="FFFFFF"/>
                </a:solidFill>
                <a:latin typeface="Lato"/>
                <a:ea typeface="Lato"/>
                <a:cs typeface="Lato"/>
                <a:sym typeface="Lato"/>
              </a:rPr>
              <a:t>Amino group</a:t>
            </a:r>
          </a:p>
        </p:txBody>
      </p:sp>
      <p:sp>
        <p:nvSpPr>
          <p:cNvPr id="214" name="Shape 214"/>
          <p:cNvSpPr txBox="1"/>
          <p:nvPr/>
        </p:nvSpPr>
        <p:spPr>
          <a:xfrm>
            <a:off x="3357000" y="1307850"/>
            <a:ext cx="2430000" cy="394800"/>
          </a:xfrm>
          <a:prstGeom prst="rect">
            <a:avLst/>
          </a:prstGeom>
          <a:noFill/>
          <a:ln>
            <a:noFill/>
          </a:ln>
        </p:spPr>
        <p:txBody>
          <a:bodyPr anchorCtr="0" anchor="t" bIns="91425" lIns="91425" rIns="91425" wrap="square" tIns="91425">
            <a:noAutofit/>
          </a:bodyPr>
          <a:lstStyle/>
          <a:p>
            <a:pPr lvl="0" algn="ctr">
              <a:spcBef>
                <a:spcPts val="0"/>
              </a:spcBef>
              <a:buNone/>
            </a:pPr>
            <a:r>
              <a:rPr lang="en" sz="1800">
                <a:solidFill>
                  <a:srgbClr val="FFFFFF"/>
                </a:solidFill>
                <a:latin typeface="Lato"/>
                <a:ea typeface="Lato"/>
                <a:cs typeface="Lato"/>
                <a:sym typeface="Lato"/>
              </a:rPr>
              <a:t>Variable group (H</a:t>
            </a:r>
            <a:r>
              <a:rPr baseline="-25000" lang="en" sz="1800">
                <a:solidFill>
                  <a:srgbClr val="FFFFFF"/>
                </a:solidFill>
                <a:latin typeface="Lato"/>
                <a:ea typeface="Lato"/>
                <a:cs typeface="Lato"/>
                <a:sym typeface="Lato"/>
              </a:rPr>
              <a:t>2</a:t>
            </a:r>
            <a:r>
              <a:rPr lang="en" sz="1800">
                <a:solidFill>
                  <a:srgbClr val="FFFFFF"/>
                </a:solidFill>
                <a:latin typeface="Lato"/>
                <a:ea typeface="Lato"/>
                <a:cs typeface="Lato"/>
                <a:sym typeface="Lato"/>
              </a:rPr>
              <a:t>)</a:t>
            </a:r>
          </a:p>
        </p:txBody>
      </p:sp>
      <p:sp>
        <p:nvSpPr>
          <p:cNvPr id="215" name="Shape 215"/>
          <p:cNvSpPr txBox="1"/>
          <p:nvPr/>
        </p:nvSpPr>
        <p:spPr>
          <a:xfrm>
            <a:off x="3190500" y="4478750"/>
            <a:ext cx="2763000" cy="456300"/>
          </a:xfrm>
          <a:prstGeom prst="rect">
            <a:avLst/>
          </a:prstGeom>
          <a:noFill/>
          <a:ln>
            <a:noFill/>
          </a:ln>
        </p:spPr>
        <p:txBody>
          <a:bodyPr anchorCtr="0" anchor="t" bIns="91425" lIns="91425" rIns="91425" wrap="square" tIns="91425">
            <a:noAutofit/>
          </a:bodyPr>
          <a:lstStyle/>
          <a:p>
            <a:pPr lvl="0" rtl="0" algn="ctr">
              <a:lnSpc>
                <a:spcPct val="115000"/>
              </a:lnSpc>
              <a:spcBef>
                <a:spcPts val="0"/>
              </a:spcBef>
              <a:spcAft>
                <a:spcPts val="1600"/>
              </a:spcAft>
              <a:buNone/>
            </a:pPr>
            <a:r>
              <a:rPr lang="en" sz="1800">
                <a:solidFill>
                  <a:schemeClr val="lt1"/>
                </a:solidFill>
                <a:latin typeface="Lato"/>
                <a:ea typeface="Lato"/>
                <a:cs typeface="Lato"/>
                <a:sym typeface="Lato"/>
              </a:rPr>
              <a:t>α carbon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rtl="0">
              <a:spcBef>
                <a:spcPts val="0"/>
              </a:spcBef>
              <a:buNone/>
            </a:pPr>
            <a:r>
              <a:rPr lang="en"/>
              <a:t>Glutamine (Gln or Q)</a:t>
            </a:r>
          </a:p>
        </p:txBody>
      </p:sp>
      <p:sp>
        <p:nvSpPr>
          <p:cNvPr id="221" name="Shape 221"/>
          <p:cNvSpPr txBox="1"/>
          <p:nvPr>
            <p:ph idx="1" type="body"/>
          </p:nvPr>
        </p:nvSpPr>
        <p:spPr>
          <a:xfrm>
            <a:off x="1297500" y="1567550"/>
            <a:ext cx="7038900" cy="2911200"/>
          </a:xfrm>
          <a:prstGeom prst="rect">
            <a:avLst/>
          </a:prstGeom>
        </p:spPr>
        <p:txBody>
          <a:bodyPr anchorCtr="0" anchor="t" bIns="91425" lIns="91425" rIns="91425" wrap="square" tIns="91425">
            <a:noAutofit/>
          </a:bodyPr>
          <a:lstStyle/>
          <a:p>
            <a:pPr lvl="0" rtl="0">
              <a:spcBef>
                <a:spcPts val="0"/>
              </a:spcBef>
              <a:buNone/>
            </a:pPr>
            <a:r>
              <a:rPr lang="en"/>
              <a:t> </a:t>
            </a:r>
          </a:p>
        </p:txBody>
      </p:sp>
      <p:sp>
        <p:nvSpPr>
          <p:cNvPr id="222" name="Shape 222"/>
          <p:cNvSpPr txBox="1"/>
          <p:nvPr/>
        </p:nvSpPr>
        <p:spPr>
          <a:xfrm>
            <a:off x="6091500" y="2553250"/>
            <a:ext cx="2244900" cy="1085400"/>
          </a:xfrm>
          <a:prstGeom prst="rect">
            <a:avLst/>
          </a:prstGeom>
          <a:noFill/>
          <a:ln>
            <a:noFill/>
          </a:ln>
        </p:spPr>
        <p:txBody>
          <a:bodyPr anchorCtr="0" anchor="t" bIns="91425" lIns="91425" rIns="91425" wrap="square" tIns="91425">
            <a:noAutofit/>
          </a:bodyPr>
          <a:lstStyle/>
          <a:p>
            <a:pPr lvl="0" rtl="0">
              <a:spcBef>
                <a:spcPts val="0"/>
              </a:spcBef>
              <a:buNone/>
            </a:pPr>
            <a:r>
              <a:rPr lang="en" sz="1800">
                <a:solidFill>
                  <a:srgbClr val="FFFFFF"/>
                </a:solidFill>
                <a:latin typeface="Lato"/>
                <a:ea typeface="Lato"/>
                <a:cs typeface="Lato"/>
                <a:sym typeface="Lato"/>
              </a:rPr>
              <a:t>Carboxyl group</a:t>
            </a:r>
          </a:p>
        </p:txBody>
      </p:sp>
      <p:sp>
        <p:nvSpPr>
          <p:cNvPr id="223" name="Shape 223"/>
          <p:cNvSpPr txBox="1"/>
          <p:nvPr/>
        </p:nvSpPr>
        <p:spPr>
          <a:xfrm>
            <a:off x="1433200" y="2541875"/>
            <a:ext cx="1899600" cy="789300"/>
          </a:xfrm>
          <a:prstGeom prst="rect">
            <a:avLst/>
          </a:prstGeom>
          <a:noFill/>
          <a:ln>
            <a:noFill/>
          </a:ln>
        </p:spPr>
        <p:txBody>
          <a:bodyPr anchorCtr="0" anchor="t" bIns="91425" lIns="91425" rIns="91425" wrap="square" tIns="91425">
            <a:noAutofit/>
          </a:bodyPr>
          <a:lstStyle/>
          <a:p>
            <a:pPr lvl="0" rtl="0">
              <a:spcBef>
                <a:spcPts val="0"/>
              </a:spcBef>
              <a:buNone/>
            </a:pPr>
            <a:r>
              <a:rPr lang="en" sz="1800">
                <a:solidFill>
                  <a:srgbClr val="FFFFFF"/>
                </a:solidFill>
                <a:latin typeface="Lato"/>
                <a:ea typeface="Lato"/>
                <a:cs typeface="Lato"/>
                <a:sym typeface="Lato"/>
              </a:rPr>
              <a:t>Amino group</a:t>
            </a:r>
          </a:p>
        </p:txBody>
      </p:sp>
      <p:sp>
        <p:nvSpPr>
          <p:cNvPr id="224" name="Shape 224"/>
          <p:cNvSpPr txBox="1"/>
          <p:nvPr/>
        </p:nvSpPr>
        <p:spPr>
          <a:xfrm>
            <a:off x="3099000" y="999500"/>
            <a:ext cx="2946000" cy="394800"/>
          </a:xfrm>
          <a:prstGeom prst="rect">
            <a:avLst/>
          </a:prstGeom>
          <a:noFill/>
          <a:ln>
            <a:noFill/>
          </a:ln>
        </p:spPr>
        <p:txBody>
          <a:bodyPr anchorCtr="0" anchor="t" bIns="91425" lIns="91425" rIns="91425" wrap="square" tIns="91425">
            <a:noAutofit/>
          </a:bodyPr>
          <a:lstStyle/>
          <a:p>
            <a:pPr lvl="0" rtl="0" algn="ctr">
              <a:spcBef>
                <a:spcPts val="0"/>
              </a:spcBef>
              <a:buNone/>
            </a:pPr>
            <a:r>
              <a:rPr lang="en" sz="1800">
                <a:solidFill>
                  <a:srgbClr val="FFFFFF"/>
                </a:solidFill>
                <a:latin typeface="Lato"/>
                <a:ea typeface="Lato"/>
                <a:cs typeface="Lato"/>
                <a:sym typeface="Lato"/>
              </a:rPr>
              <a:t>Variable group (C</a:t>
            </a:r>
            <a:r>
              <a:rPr baseline="-25000" lang="en" sz="1800">
                <a:solidFill>
                  <a:srgbClr val="FFFFFF"/>
                </a:solidFill>
                <a:latin typeface="Lato"/>
                <a:ea typeface="Lato"/>
                <a:cs typeface="Lato"/>
                <a:sym typeface="Lato"/>
              </a:rPr>
              <a:t>3</a:t>
            </a:r>
            <a:r>
              <a:rPr lang="en" sz="1800">
                <a:solidFill>
                  <a:srgbClr val="FFFFFF"/>
                </a:solidFill>
                <a:latin typeface="Lato"/>
                <a:ea typeface="Lato"/>
                <a:cs typeface="Lato"/>
                <a:sym typeface="Lato"/>
              </a:rPr>
              <a:t>H</a:t>
            </a:r>
            <a:r>
              <a:rPr baseline="-25000" lang="en" sz="1800">
                <a:solidFill>
                  <a:srgbClr val="FFFFFF"/>
                </a:solidFill>
                <a:latin typeface="Lato"/>
                <a:ea typeface="Lato"/>
                <a:cs typeface="Lato"/>
                <a:sym typeface="Lato"/>
              </a:rPr>
              <a:t>7</a:t>
            </a:r>
            <a:r>
              <a:rPr lang="en" sz="1800">
                <a:solidFill>
                  <a:srgbClr val="FFFFFF"/>
                </a:solidFill>
                <a:latin typeface="Lato"/>
                <a:ea typeface="Lato"/>
                <a:cs typeface="Lato"/>
                <a:sym typeface="Lato"/>
              </a:rPr>
              <a:t>NO</a:t>
            </a:r>
            <a:r>
              <a:rPr lang="en" sz="1800">
                <a:solidFill>
                  <a:srgbClr val="FFFFFF"/>
                </a:solidFill>
                <a:latin typeface="Lato"/>
                <a:ea typeface="Lato"/>
                <a:cs typeface="Lato"/>
                <a:sym typeface="Lato"/>
              </a:rPr>
              <a:t>)</a:t>
            </a:r>
          </a:p>
        </p:txBody>
      </p:sp>
      <p:sp>
        <p:nvSpPr>
          <p:cNvPr id="225" name="Shape 225"/>
          <p:cNvSpPr txBox="1"/>
          <p:nvPr/>
        </p:nvSpPr>
        <p:spPr>
          <a:xfrm>
            <a:off x="3190500" y="4478750"/>
            <a:ext cx="2763000" cy="456300"/>
          </a:xfrm>
          <a:prstGeom prst="rect">
            <a:avLst/>
          </a:prstGeom>
          <a:noFill/>
          <a:ln>
            <a:noFill/>
          </a:ln>
        </p:spPr>
        <p:txBody>
          <a:bodyPr anchorCtr="0" anchor="t" bIns="91425" lIns="91425" rIns="91425" wrap="square" tIns="91425">
            <a:noAutofit/>
          </a:bodyPr>
          <a:lstStyle/>
          <a:p>
            <a:pPr lvl="0" rtl="0" algn="ctr">
              <a:lnSpc>
                <a:spcPct val="115000"/>
              </a:lnSpc>
              <a:spcBef>
                <a:spcPts val="0"/>
              </a:spcBef>
              <a:spcAft>
                <a:spcPts val="1600"/>
              </a:spcAft>
              <a:buNone/>
            </a:pPr>
            <a:r>
              <a:rPr lang="en" sz="1800">
                <a:solidFill>
                  <a:schemeClr val="lt1"/>
                </a:solidFill>
                <a:latin typeface="Lato"/>
                <a:ea typeface="Lato"/>
                <a:cs typeface="Lato"/>
                <a:sym typeface="Lato"/>
              </a:rPr>
              <a:t>α carbon</a:t>
            </a:r>
          </a:p>
        </p:txBody>
      </p:sp>
      <p:pic>
        <p:nvPicPr>
          <p:cNvPr id="226" name="Shape 226"/>
          <p:cNvPicPr preferRelativeResize="0"/>
          <p:nvPr/>
        </p:nvPicPr>
        <p:blipFill rotWithShape="1">
          <a:blip r:embed="rId3">
            <a:alphaModFix/>
          </a:blip>
          <a:srcRect b="21705" l="19543" r="28255" t="13309"/>
          <a:stretch/>
        </p:blipFill>
        <p:spPr>
          <a:xfrm>
            <a:off x="3402850" y="1567550"/>
            <a:ext cx="2338285" cy="29111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Protein Structure</a:t>
            </a:r>
          </a:p>
        </p:txBody>
      </p:sp>
      <p:sp>
        <p:nvSpPr>
          <p:cNvPr id="232" name="Shape 232"/>
          <p:cNvSpPr txBox="1"/>
          <p:nvPr>
            <p:ph idx="1" type="body"/>
          </p:nvPr>
        </p:nvSpPr>
        <p:spPr>
          <a:xfrm>
            <a:off x="1297500" y="1073100"/>
            <a:ext cx="7038900" cy="3405600"/>
          </a:xfrm>
          <a:prstGeom prst="rect">
            <a:avLst/>
          </a:prstGeom>
        </p:spPr>
        <p:txBody>
          <a:bodyPr anchorCtr="0" anchor="t" bIns="91425" lIns="91425" rIns="91425" wrap="square" tIns="91425">
            <a:noAutofit/>
          </a:bodyPr>
          <a:lstStyle/>
          <a:p>
            <a:pPr indent="-317500" lvl="0" marL="457200" rtl="0">
              <a:spcBef>
                <a:spcPts val="0"/>
              </a:spcBef>
              <a:buSzPct val="100000"/>
            </a:pPr>
            <a:r>
              <a:rPr lang="en" sz="1400"/>
              <a:t>Comprised into four levels</a:t>
            </a:r>
          </a:p>
          <a:p>
            <a:pPr indent="-317500" lvl="0" marL="457200" rtl="0">
              <a:spcBef>
                <a:spcPts val="0"/>
              </a:spcBef>
              <a:buSzPct val="100000"/>
            </a:pPr>
            <a:r>
              <a:rPr lang="en" sz="1400"/>
              <a:t>From most basic to all-inclusive</a:t>
            </a:r>
          </a:p>
          <a:p>
            <a:pPr indent="-317500" lvl="0" marL="457200" rtl="0">
              <a:spcBef>
                <a:spcPts val="0"/>
              </a:spcBef>
              <a:buSzPct val="100000"/>
            </a:pPr>
            <a:r>
              <a:rPr lang="en" sz="1400"/>
              <a:t>Organized method to describe a protein </a:t>
            </a:r>
          </a:p>
          <a:p>
            <a:pPr indent="-317500" lvl="0" marL="457200">
              <a:spcBef>
                <a:spcPts val="0"/>
              </a:spcBef>
              <a:buSzPct val="100000"/>
            </a:pPr>
            <a:r>
              <a:rPr lang="en" sz="1400"/>
              <a:t>Each level has a specific rule</a:t>
            </a:r>
          </a:p>
        </p:txBody>
      </p:sp>
      <p:pic>
        <p:nvPicPr>
          <p:cNvPr id="233" name="Shape 233"/>
          <p:cNvPicPr preferRelativeResize="0"/>
          <p:nvPr/>
        </p:nvPicPr>
        <p:blipFill rotWithShape="1">
          <a:blip r:embed="rId3">
            <a:alphaModFix/>
          </a:blip>
          <a:srcRect b="15692" l="0" r="44333" t="18064"/>
          <a:stretch/>
        </p:blipFill>
        <p:spPr>
          <a:xfrm>
            <a:off x="4152999" y="2010549"/>
            <a:ext cx="4616851" cy="2836924"/>
          </a:xfrm>
          <a:prstGeom prst="rect">
            <a:avLst/>
          </a:prstGeom>
          <a:noFill/>
          <a:ln>
            <a:noFill/>
          </a:ln>
        </p:spPr>
      </p:pic>
      <p:sp>
        <p:nvSpPr>
          <p:cNvPr id="234" name="Shape 234"/>
          <p:cNvSpPr txBox="1"/>
          <p:nvPr/>
        </p:nvSpPr>
        <p:spPr>
          <a:xfrm>
            <a:off x="4111675" y="4847475"/>
            <a:ext cx="4699500" cy="61800"/>
          </a:xfrm>
          <a:prstGeom prst="rect">
            <a:avLst/>
          </a:prstGeom>
          <a:noFill/>
          <a:ln>
            <a:noFill/>
          </a:ln>
        </p:spPr>
        <p:txBody>
          <a:bodyPr anchorCtr="0" anchor="t" bIns="91425" lIns="91425" rIns="91425" wrap="square" tIns="91425">
            <a:noAutofit/>
          </a:bodyPr>
          <a:lstStyle/>
          <a:p>
            <a:pPr lvl="0" algn="ctr">
              <a:spcBef>
                <a:spcPts val="0"/>
              </a:spcBef>
              <a:buNone/>
            </a:pPr>
            <a:r>
              <a:rPr lang="en" sz="600" u="sng">
                <a:solidFill>
                  <a:schemeClr val="hlink"/>
                </a:solidFill>
                <a:latin typeface="Lato"/>
                <a:ea typeface="Lato"/>
                <a:cs typeface="Lato"/>
                <a:sym typeface="Lato"/>
                <a:hlinkClick r:id="rId4"/>
              </a:rPr>
              <a:t>https://ka-perseus-images.s3.amazonaws.com/6571b727a8821a72ef7e812c6b5b9d765d0f4343.svg</a:t>
            </a:r>
            <a:r>
              <a:rPr lang="en" sz="600">
                <a:solidFill>
                  <a:srgbClr val="FFFFFF"/>
                </a:solidFill>
                <a:latin typeface="Lato"/>
                <a:ea typeface="Lato"/>
                <a:cs typeface="Lato"/>
                <a:sym typeface="Lato"/>
              </a:rPr>
              <a:t> </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