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2" r:id="rId4"/>
    <p:sldId id="261" r:id="rId5"/>
    <p:sldId id="263" r:id="rId6"/>
    <p:sldId id="265" r:id="rId7"/>
    <p:sldId id="266" r:id="rId8"/>
    <p:sldId id="260" r:id="rId9"/>
    <p:sldId id="267" r:id="rId10"/>
    <p:sldId id="268" r:id="rId11"/>
    <p:sldId id="257" r:id="rId12"/>
    <p:sldId id="25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Gel Electrophoresis Lab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 Biology Lab 6B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41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stole Mr. Olsen’s laptop?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823" y="1274164"/>
            <a:ext cx="8649325" cy="535148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Suspects</a:t>
            </a:r>
            <a:r>
              <a:rPr lang="en-US" dirty="0" smtClean="0"/>
              <a:t>:</a:t>
            </a:r>
          </a:p>
          <a:p>
            <a:pPr marL="525780" indent="-514350">
              <a:lnSpc>
                <a:spcPct val="100000"/>
              </a:lnSpc>
              <a:buFont typeface="+mj-lt"/>
              <a:buAutoNum type="arabicPeriod"/>
              <a:defRPr/>
            </a:pPr>
            <a:r>
              <a:rPr lang="en-US" sz="2400" b="1" dirty="0" smtClean="0">
                <a:solidFill>
                  <a:srgbClr val="FFFF00"/>
                </a:solidFill>
              </a:rPr>
              <a:t>Mr. Arndt </a:t>
            </a:r>
            <a:r>
              <a:rPr lang="en-US" sz="2400" dirty="0" smtClean="0"/>
              <a:t>– upset because he was given goose poop-scooping duty in addition to walking 50 miles a day in the halls</a:t>
            </a:r>
          </a:p>
          <a:p>
            <a:pPr marL="525780" indent="-514350">
              <a:lnSpc>
                <a:spcPct val="100000"/>
              </a:lnSpc>
              <a:buFont typeface="+mj-lt"/>
              <a:buAutoNum type="arabicPeriod"/>
              <a:defRPr/>
            </a:pPr>
            <a:r>
              <a:rPr lang="en-US" sz="2400" b="1" dirty="0" smtClean="0">
                <a:solidFill>
                  <a:srgbClr val="FFFF00"/>
                </a:solidFill>
              </a:rPr>
              <a:t>Mr. Tank </a:t>
            </a:r>
            <a:r>
              <a:rPr lang="en-US" sz="2400" dirty="0" smtClean="0"/>
              <a:t>– asked Mr. Olsen for an </a:t>
            </a:r>
            <a:r>
              <a:rPr lang="en-US" sz="2400" dirty="0" err="1" smtClean="0"/>
              <a:t>iPad</a:t>
            </a:r>
            <a:r>
              <a:rPr lang="en-US" sz="2400" dirty="0" smtClean="0"/>
              <a:t> too for teaching AP Comp </a:t>
            </a:r>
            <a:r>
              <a:rPr lang="en-US" sz="2400" dirty="0" err="1" smtClean="0"/>
              <a:t>Sci</a:t>
            </a:r>
            <a:r>
              <a:rPr lang="en-US" sz="2400" dirty="0" smtClean="0"/>
              <a:t>, but was denied</a:t>
            </a:r>
          </a:p>
          <a:p>
            <a:pPr marL="525780" indent="-514350">
              <a:lnSpc>
                <a:spcPct val="100000"/>
              </a:lnSpc>
              <a:buFont typeface="+mj-lt"/>
              <a:buAutoNum type="arabicPeriod"/>
              <a:defRPr/>
            </a:pPr>
            <a:r>
              <a:rPr lang="en-US" sz="2400" b="1" dirty="0" smtClean="0">
                <a:solidFill>
                  <a:srgbClr val="FFFF00"/>
                </a:solidFill>
              </a:rPr>
              <a:t>Mr. </a:t>
            </a:r>
            <a:r>
              <a:rPr lang="en-US" sz="2400" b="1" dirty="0" err="1" smtClean="0">
                <a:solidFill>
                  <a:srgbClr val="FFFF00"/>
                </a:solidFill>
              </a:rPr>
              <a:t>Hoffmaster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/>
              <a:t>– reprimanded for stealing food from other teachers</a:t>
            </a:r>
          </a:p>
          <a:p>
            <a:pPr marL="525780" indent="-514350">
              <a:lnSpc>
                <a:spcPct val="100000"/>
              </a:lnSpc>
              <a:buFont typeface="+mj-lt"/>
              <a:buAutoNum type="arabicPeriod"/>
              <a:defRPr/>
            </a:pPr>
            <a:r>
              <a:rPr lang="en-US" sz="2400" b="1" dirty="0" smtClean="0">
                <a:solidFill>
                  <a:srgbClr val="FFFF00"/>
                </a:solidFill>
              </a:rPr>
              <a:t>Mr. </a:t>
            </a:r>
            <a:r>
              <a:rPr lang="en-US" sz="2400" b="1" dirty="0" err="1" smtClean="0">
                <a:solidFill>
                  <a:srgbClr val="FFFF00"/>
                </a:solidFill>
              </a:rPr>
              <a:t>Knaus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/>
              <a:t>– angry because he was told he had to teach dance fitness next semester</a:t>
            </a:r>
          </a:p>
          <a:p>
            <a:pPr marL="525780" indent="-514350">
              <a:lnSpc>
                <a:spcPct val="100000"/>
              </a:lnSpc>
              <a:buFont typeface="+mj-lt"/>
              <a:buAutoNum type="arabicPeriod"/>
              <a:defRPr/>
            </a:pPr>
            <a:r>
              <a:rPr lang="en-US" sz="2400" b="1" dirty="0" smtClean="0">
                <a:solidFill>
                  <a:srgbClr val="FFFF00"/>
                </a:solidFill>
              </a:rPr>
              <a:t>Mr. Moulton </a:t>
            </a:r>
            <a:r>
              <a:rPr lang="en-US" sz="2400" dirty="0" smtClean="0"/>
              <a:t>– because Mr. Olsen refused his request to raise the ceiling height in his room to 10’ in the building renovation</a:t>
            </a:r>
          </a:p>
        </p:txBody>
      </p:sp>
    </p:spTree>
    <p:extLst>
      <p:ext uri="{BB962C8B-B14F-4D97-AF65-F5344CB8AC3E}">
        <p14:creationId xmlns:p14="http://schemas.microsoft.com/office/powerpoint/2010/main" val="1098422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6B Data </a:t>
            </a:r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sz="2800" dirty="0" smtClean="0"/>
              <a:t>Using a ruler, measure the distance from the well to the center of each DNA band. Record it in the data table.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sz="2800" dirty="0" smtClean="0"/>
              <a:t>Using the data from the known </a:t>
            </a:r>
            <a:r>
              <a:rPr lang="en-US" sz="2800" dirty="0" err="1" smtClean="0"/>
              <a:t>HindIII</a:t>
            </a:r>
            <a:r>
              <a:rPr lang="en-US" sz="2800" dirty="0" smtClean="0"/>
              <a:t> lambda DNA, plot distance vs. size for Bands 2-6 on the </a:t>
            </a:r>
            <a:r>
              <a:rPr lang="en-US" sz="2800" dirty="0" err="1" smtClean="0"/>
              <a:t>semilog</a:t>
            </a:r>
            <a:r>
              <a:rPr lang="en-US" sz="2800" dirty="0" smtClean="0"/>
              <a:t> graph paper. Draw a best-fit line. This will be your standard graph.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sz="2800" dirty="0" smtClean="0"/>
              <a:t>Using the standard graph created in #2, determine the approximate size of each suspect or crime scene fragment. Fill in the data table.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7948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Write-Up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For Part 6B, answer the Analysis and Questions on pgs. 75-77.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Write </a:t>
            </a:r>
            <a:r>
              <a:rPr lang="en-US" dirty="0" smtClean="0"/>
              <a:t>a separate </a:t>
            </a:r>
            <a:r>
              <a:rPr lang="en-US" u="sng" dirty="0" smtClean="0"/>
              <a:t>Analysis</a:t>
            </a:r>
            <a:r>
              <a:rPr lang="en-US" dirty="0" smtClean="0"/>
              <a:t> </a:t>
            </a:r>
            <a:r>
              <a:rPr lang="en-US" dirty="0" smtClean="0"/>
              <a:t>and </a:t>
            </a:r>
            <a:r>
              <a:rPr lang="en-US" u="sng" dirty="0" smtClean="0"/>
              <a:t>Conclusion</a:t>
            </a:r>
            <a:r>
              <a:rPr lang="en-US" dirty="0" smtClean="0"/>
              <a:t> </a:t>
            </a:r>
            <a:r>
              <a:rPr lang="en-US" dirty="0" smtClean="0"/>
              <a:t>for BOTH 6A and 6B of the lab.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For part 6B, discuss the results and explain how you know which suspect committed the crime.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55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 Bio Lab 6B Briefing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u="sng" dirty="0" smtClean="0"/>
              <a:t>Problem</a:t>
            </a:r>
            <a:r>
              <a:rPr lang="en-US" dirty="0" smtClean="0"/>
              <a:t>: How can DNA fragments be separated and analyzed by gel electrophoresis?</a:t>
            </a:r>
          </a:p>
          <a:p>
            <a:pPr>
              <a:lnSpc>
                <a:spcPct val="100000"/>
              </a:lnSpc>
            </a:pPr>
            <a:r>
              <a:rPr lang="en-US" u="sng" dirty="0" smtClean="0"/>
              <a:t>Hypothesis</a:t>
            </a:r>
            <a:r>
              <a:rPr lang="en-US" dirty="0" smtClean="0"/>
              <a:t>: If DNA fragments of different sizes are separated through electrophoresis, then ___________________________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999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 Bio Lab 6B Briefing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u="sng" dirty="0" smtClean="0"/>
              <a:t>Restriction enzymes (RE’s)</a:t>
            </a:r>
            <a:r>
              <a:rPr lang="en-US" dirty="0" smtClean="0"/>
              <a:t>: recognize specific DNA sequences and cut DNA at these sites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RE’s in this lab: </a:t>
            </a:r>
            <a:r>
              <a:rPr lang="en-US" dirty="0" err="1" smtClean="0"/>
              <a:t>EcoRI</a:t>
            </a:r>
            <a:r>
              <a:rPr lang="en-US" dirty="0" smtClean="0"/>
              <a:t> and </a:t>
            </a:r>
            <a:r>
              <a:rPr lang="en-US" dirty="0" err="1" smtClean="0"/>
              <a:t>PstI</a:t>
            </a:r>
            <a:endParaRPr lang="en-US" dirty="0" smtClean="0"/>
          </a:p>
          <a:p>
            <a:pPr lvl="1">
              <a:lnSpc>
                <a:spcPct val="100000"/>
              </a:lnSpc>
            </a:pPr>
            <a:r>
              <a:rPr lang="en-US" sz="3200" dirty="0" err="1" smtClean="0"/>
              <a:t>EcoRI</a:t>
            </a:r>
            <a:r>
              <a:rPr lang="en-US" sz="3200" dirty="0" smtClean="0"/>
              <a:t>: sequence GAATTC, cuts G </a:t>
            </a:r>
            <a:r>
              <a:rPr lang="en-US" sz="3200" b="1" dirty="0" smtClean="0">
                <a:solidFill>
                  <a:srgbClr val="FFFF00"/>
                </a:solidFill>
              </a:rPr>
              <a:t>|</a:t>
            </a:r>
            <a:r>
              <a:rPr lang="en-US" sz="3200" b="1" dirty="0" smtClean="0"/>
              <a:t> </a:t>
            </a:r>
            <a:r>
              <a:rPr lang="en-US" sz="3200" dirty="0" smtClean="0"/>
              <a:t>AATTC</a:t>
            </a:r>
          </a:p>
          <a:p>
            <a:pPr lvl="1">
              <a:lnSpc>
                <a:spcPct val="100000"/>
              </a:lnSpc>
            </a:pPr>
            <a:r>
              <a:rPr lang="en-US" sz="3200" dirty="0" err="1" smtClean="0"/>
              <a:t>PstI</a:t>
            </a:r>
            <a:r>
              <a:rPr lang="en-US" sz="3200" dirty="0" smtClean="0"/>
              <a:t>: sequence CTGCAG, cuts CTGCA </a:t>
            </a:r>
            <a:r>
              <a:rPr lang="en-US" sz="3200" b="1" dirty="0" smtClean="0">
                <a:solidFill>
                  <a:srgbClr val="FFFF00"/>
                </a:solidFill>
              </a:rPr>
              <a:t>|</a:t>
            </a:r>
            <a:r>
              <a:rPr lang="en-US" sz="3200" dirty="0" smtClean="0"/>
              <a:t> G</a:t>
            </a:r>
          </a:p>
          <a:p>
            <a:pPr>
              <a:lnSpc>
                <a:spcPct val="100000"/>
              </a:lnSpc>
            </a:pPr>
            <a:r>
              <a:rPr lang="en-US" u="sng" dirty="0" smtClean="0"/>
              <a:t>RFLP Analysis</a:t>
            </a:r>
            <a:r>
              <a:rPr lang="en-US" dirty="0" smtClean="0"/>
              <a:t>: uses RE’s to cut DNA so that a gel electrophoresis can be run to create a DNA fingerprint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999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Restriction Enzyme </a:t>
            </a:r>
            <a:r>
              <a:rPr lang="en-US" dirty="0" err="1" smtClean="0"/>
              <a:t>EcoRI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30" name="Picture 6" descr="http://www.scq.ubc.ca/wp-content/endonuclease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69778" y="2004934"/>
            <a:ext cx="6425420" cy="36183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 Bio Lab 6B Briefing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852" y="1600200"/>
            <a:ext cx="8724276" cy="390119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u="sng" dirty="0" smtClean="0"/>
              <a:t>Standard Sample</a:t>
            </a:r>
            <a:r>
              <a:rPr lang="en-US" dirty="0" smtClean="0"/>
              <a:t>: Lambda DNA cut with </a:t>
            </a:r>
            <a:r>
              <a:rPr lang="en-US" dirty="0" err="1" smtClean="0"/>
              <a:t>HindIII</a:t>
            </a:r>
            <a:endParaRPr lang="en-US" dirty="0" smtClean="0"/>
          </a:p>
          <a:p>
            <a:pPr lvl="1">
              <a:lnSpc>
                <a:spcPct val="100000"/>
              </a:lnSpc>
            </a:pPr>
            <a:r>
              <a:rPr lang="en-US" sz="3200" dirty="0" smtClean="0"/>
              <a:t>Sizes of </a:t>
            </a:r>
            <a:r>
              <a:rPr lang="en-US" sz="3200" dirty="0" err="1" smtClean="0"/>
              <a:t>HindIII</a:t>
            </a:r>
            <a:r>
              <a:rPr lang="en-US" sz="3200" dirty="0" smtClean="0"/>
              <a:t> Lambda DNA fragments are </a:t>
            </a:r>
            <a:r>
              <a:rPr lang="en-US" sz="3200" i="1" dirty="0" smtClean="0"/>
              <a:t>known</a:t>
            </a:r>
          </a:p>
          <a:p>
            <a:pPr lvl="1">
              <a:lnSpc>
                <a:spcPct val="100000"/>
              </a:lnSpc>
            </a:pPr>
            <a:r>
              <a:rPr lang="en-US" sz="3200" dirty="0" smtClean="0"/>
              <a:t>Used as a basis for comparison to determine sizes of </a:t>
            </a:r>
            <a:r>
              <a:rPr lang="en-US" sz="3200" i="1" dirty="0" smtClean="0"/>
              <a:t>unknown</a:t>
            </a:r>
            <a:r>
              <a:rPr lang="en-US" sz="3200" dirty="0" smtClean="0"/>
              <a:t> DNA fragments</a:t>
            </a:r>
          </a:p>
          <a:p>
            <a:pPr lvl="1">
              <a:lnSpc>
                <a:spcPct val="100000"/>
              </a:lnSpc>
            </a:pPr>
            <a:r>
              <a:rPr lang="en-US" sz="3200" dirty="0" smtClean="0"/>
              <a:t>Create standard curve by graphing known data on semi-log paper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71999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Standard </a:t>
            </a:r>
            <a:r>
              <a:rPr lang="en-US" sz="4000" dirty="0" err="1" smtClean="0"/>
              <a:t>HindIII</a:t>
            </a:r>
            <a:r>
              <a:rPr lang="en-US" sz="4000" dirty="0" smtClean="0"/>
              <a:t> Lambda DNA Sample</a:t>
            </a:r>
            <a:endParaRPr lang="en-US" sz="4000" dirty="0"/>
          </a:p>
        </p:txBody>
      </p:sp>
      <p:pic>
        <p:nvPicPr>
          <p:cNvPr id="19460" name="Picture 4" descr="http://teacherweb.com/CA/MiraMesaHighSchool/Yoneda/EcoRI-and-HindIII-diges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9346" y="1825053"/>
            <a:ext cx="5061001" cy="425124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9843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Standard Curve</a:t>
            </a:r>
            <a:br>
              <a:rPr lang="en-US" sz="4000" dirty="0" smtClean="0"/>
            </a:br>
            <a:r>
              <a:rPr lang="en-US" sz="2800" dirty="0" smtClean="0"/>
              <a:t>(plot of distance migrated vs. DNA size (base pairs)</a:t>
            </a:r>
            <a:endParaRPr lang="en-US" sz="4000" dirty="0"/>
          </a:p>
        </p:txBody>
      </p:sp>
      <p:pic>
        <p:nvPicPr>
          <p:cNvPr id="19458" name="Picture 2" descr="http://biology.kenyon.edu/courses/biol09/standard%20curve/DNA-standar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5044" y="1675150"/>
            <a:ext cx="7361992" cy="49079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stole Mr. Olsen’s laptop?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None/>
            </a:pPr>
            <a:r>
              <a:rPr lang="en-US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Crime</a:t>
            </a:r>
            <a:r>
              <a:rPr lang="en-US" dirty="0" smtClean="0"/>
              <a:t>: On Monday morning, Mr. Olsen went into his office and found his </a:t>
            </a:r>
            <a:r>
              <a:rPr lang="en-US" dirty="0" err="1" smtClean="0"/>
              <a:t>iPad</a:t>
            </a:r>
            <a:r>
              <a:rPr lang="en-US" dirty="0" smtClean="0"/>
              <a:t> missing from his desk. The thief got into the locked room by breaking a window. When Officer </a:t>
            </a:r>
            <a:r>
              <a:rPr lang="en-US" dirty="0" err="1" smtClean="0"/>
              <a:t>Malterud</a:t>
            </a:r>
            <a:r>
              <a:rPr lang="en-US" dirty="0" smtClean="0"/>
              <a:t> examined the crime scene, he found blood on a sharp edge of the broken glass.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42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stole Mr. Olsen’s laptop?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None/>
            </a:pPr>
            <a:r>
              <a:rPr lang="en-US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Job</a:t>
            </a:r>
            <a:r>
              <a:rPr lang="en-US" dirty="0" smtClean="0"/>
              <a:t>: Determine whose blood matches the evidence found at the crime scene through comparing the DNA of the crime scene with 5 suspects through the process of gel electrophoresis.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42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211</TotalTime>
  <Words>513</Words>
  <Application>Microsoft Office PowerPoint</Application>
  <PresentationFormat>On-screen Show (4:3)</PresentationFormat>
  <Paragraphs>38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Twilight</vt:lpstr>
      <vt:lpstr>Gel Electrophoresis Lab</vt:lpstr>
      <vt:lpstr>AP Bio Lab 6B Briefing</vt:lpstr>
      <vt:lpstr>AP Bio Lab 6B Briefing</vt:lpstr>
      <vt:lpstr>Restriction Enzyme EcoRI</vt:lpstr>
      <vt:lpstr>AP Bio Lab 6B Briefing</vt:lpstr>
      <vt:lpstr>Standard HindIII Lambda DNA Sample</vt:lpstr>
      <vt:lpstr>Standard Curve (plot of distance migrated vs. DNA size (base pairs)</vt:lpstr>
      <vt:lpstr>Who stole Mr. Olsen’s laptop?</vt:lpstr>
      <vt:lpstr>Who stole Mr. Olsen’s laptop?</vt:lpstr>
      <vt:lpstr>Who stole Mr. Olsen’s laptop?</vt:lpstr>
      <vt:lpstr>Lab 6B Data Analysis</vt:lpstr>
      <vt:lpstr>Lab Write-Up</vt:lpstr>
    </vt:vector>
  </TitlesOfParts>
  <Company>SVVSD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Gel Electrophoresis Lab</dc:title>
  <dc:creator>local</dc:creator>
  <cp:lastModifiedBy>Bilan Jackie</cp:lastModifiedBy>
  <cp:revision>12</cp:revision>
  <dcterms:created xsi:type="dcterms:W3CDTF">2012-01-26T20:31:57Z</dcterms:created>
  <dcterms:modified xsi:type="dcterms:W3CDTF">2012-01-31T17:57:23Z</dcterms:modified>
</cp:coreProperties>
</file>