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slide" Target="slides/slide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2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pam3xyAvl1w" TargetMode="External"/><Relationship Id="rId4" Type="http://schemas.openxmlformats.org/officeDocument/2006/relationships/hyperlink" Target="http://www.canavanfoundation.org/about_canavan_disease" TargetMode="External"/><Relationship Id="rId5" Type="http://schemas.openxmlformats.org/officeDocument/2006/relationships/hyperlink" Target="https://ulf.org/canavan-disease/" TargetMode="External"/><Relationship Id="rId6" Type="http://schemas.openxmlformats.org/officeDocument/2006/relationships/hyperlink" Target="https://ghr.nlm.nih.gov/condition/canavan-disease" TargetMode="External"/><Relationship Id="rId7" Type="http://schemas.openxmlformats.org/officeDocument/2006/relationships/hyperlink" Target="https://en.wikipedia.org/wiki/Canavan_disea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Canavan Disease</a:t>
            </a:r>
            <a:endParaRPr sz="4800"/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311700" y="125428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Veronica Bucci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AP Biology 2018</a:t>
            </a:r>
            <a:endParaRPr sz="1800"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575" y="1992575"/>
            <a:ext cx="3699197" cy="301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6175" y="610700"/>
            <a:ext cx="2389601" cy="31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Canavan Disease?</a:t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fatal, neurological disorder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Myelin (white brain matter) begins to deteriorate within infancy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Caused by the lack of the enzyme </a:t>
            </a:r>
            <a:r>
              <a:rPr lang="en" sz="1600"/>
              <a:t>aspartoacylase which is in brain neurons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Nerve cell signals cannot be transmitted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Known as a </a:t>
            </a:r>
            <a:r>
              <a:rPr lang="en" sz="1600">
                <a:highlight>
                  <a:srgbClr val="FFFFFF"/>
                </a:highlight>
              </a:rPr>
              <a:t>leukodystrophy</a:t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/>
              <a:t>Diagnosis</a:t>
            </a:r>
            <a:endParaRPr b="1" sz="1600"/>
          </a:p>
          <a:p>
            <a:pPr indent="-330200" lvl="0" marL="457200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Occurs within 3 to 9 months after an infant has been born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Genetic testing for the enzyme aspartoacylase</a:t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09975"/>
            <a:ext cx="2939450" cy="154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6288" l="0" r="59321" t="0"/>
          <a:stretch/>
        </p:blipFill>
        <p:spPr>
          <a:xfrm>
            <a:off x="2700675" y="3009825"/>
            <a:ext cx="1520001" cy="19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Genotype</a:t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 autosomal recessive disorder</a:t>
            </a:r>
            <a:endParaRPr sz="1800"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Allele located on chromosome 17</a:t>
            </a:r>
            <a:endParaRPr sz="1800"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Leads to axons of neurons being insulated, degenerated, and unable to function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8900"/>
          <a:stretch/>
        </p:blipFill>
        <p:spPr>
          <a:xfrm>
            <a:off x="5267554" y="2768525"/>
            <a:ext cx="2920650" cy="21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426" y="1139975"/>
            <a:ext cx="3269102" cy="3867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Phenotype</a:t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Lack of intellectual ability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Regression of motor skills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Problems eating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Impaired head control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Increasing head circumference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Slower visual response 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Abnormal muscle tone 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Seizures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Paralyzation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Blindness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Deafness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Difficulty swallowing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00" y="1370825"/>
            <a:ext cx="2279467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8025" y="3352100"/>
            <a:ext cx="2950200" cy="16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Currently, there is no cure.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Research is investigating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Gene therapy (Janson, et al., 2002)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Immune system responses (McPhee, et al., 2006)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Transfer of </a:t>
            </a:r>
            <a:r>
              <a:rPr lang="en" sz="1800"/>
              <a:t>aspartoacylase into the body (Leone, et al., 2000)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Children and parents are taught simply how to manage symptoms</a:t>
            </a:r>
            <a:endParaRPr sz="1800"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206885"/>
            <a:ext cx="3706500" cy="284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Prognosis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Most children do not live past 10 years of age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Very rare to live to be a teenager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Most deaths occur before age 4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Prominent within the Ashkenazi Jew population 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 in 40 are a carrier for the disease from the Jewish population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Neurons are essentially rotted away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brain becomes completely degraded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75" y="1188050"/>
            <a:ext cx="2684950" cy="20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1384" y="2545025"/>
            <a:ext cx="1800941" cy="250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Video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https://www.youtube.com/watch?v=pam3xyAvl1w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Citations</a:t>
            </a:r>
            <a:endParaRPr b="1"/>
          </a:p>
          <a:p>
            <a:pPr indent="-292100" lvl="0" marL="457200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http://www.canavanfoundation.org/about_canavan_disease</a:t>
            </a:r>
            <a:r>
              <a:rPr lang="en" sz="1000"/>
              <a:t> </a:t>
            </a:r>
            <a:endParaRPr sz="1000"/>
          </a:p>
          <a:p>
            <a: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https://ulf.org/canavan-disease/</a:t>
            </a:r>
            <a:r>
              <a:rPr lang="en" sz="1000"/>
              <a:t> </a:t>
            </a:r>
            <a:endParaRPr sz="1000"/>
          </a:p>
          <a:p>
            <a: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https://ghr.nlm.nih.gov/condition/canavan-disease</a:t>
            </a:r>
            <a:r>
              <a:rPr lang="en" sz="1000"/>
              <a:t> </a:t>
            </a:r>
            <a:endParaRPr sz="1000"/>
          </a:p>
          <a:p>
            <a: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 u="sng">
                <a:solidFill>
                  <a:schemeClr val="hlink"/>
                </a:solidFill>
                <a:hlinkClick r:id="rId7"/>
              </a:rPr>
              <a:t>https://en.wikipedia.org/wiki/Canavan_disease</a:t>
            </a:r>
            <a:r>
              <a:rPr lang="en" sz="1000"/>
              <a:t> </a:t>
            </a:r>
            <a:endParaRPr sz="1000"/>
          </a:p>
          <a:p>
            <a: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Janson, C., McPhee, S., Bilaniuk, L., Haselgrove, J., Testaiuti, M., Freese, A., ... &amp; Saslow, E. (2002). Gene therapy of Canavan disease: AAV-2 vector for neurosurgical delivery of aspartoacylase gene (ASPA) to the human brain. </a:t>
            </a:r>
            <a:r>
              <a:rPr i="1" lang="en" sz="1000"/>
              <a:t>Human gene therapy</a:t>
            </a:r>
            <a:r>
              <a:rPr lang="en" sz="1000"/>
              <a:t>, </a:t>
            </a:r>
            <a:r>
              <a:rPr i="1" lang="en" sz="1000"/>
              <a:t>13</a:t>
            </a:r>
            <a:r>
              <a:rPr lang="en" sz="1000"/>
              <a:t>(11), 1391-1412. </a:t>
            </a:r>
            <a:endParaRPr sz="1000"/>
          </a:p>
          <a:p>
            <a: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McPhee, S. W. J., Janson, C. G., Li, C., Samulski, R. J., Camp, A. S., Francis, J., ... &amp; Leone, P. (2006). Immune responses to AAV in a phase I study for Canavan disease. </a:t>
            </a:r>
            <a:r>
              <a:rPr i="1" lang="en" sz="1000"/>
              <a:t>The journal of gene medicine</a:t>
            </a:r>
            <a:r>
              <a:rPr lang="en" sz="1000"/>
              <a:t>, </a:t>
            </a:r>
            <a:r>
              <a:rPr i="1" lang="en" sz="1000"/>
              <a:t>8</a:t>
            </a:r>
            <a:r>
              <a:rPr lang="en" sz="1000"/>
              <a:t>(5), 577-588.</a:t>
            </a:r>
            <a:endParaRPr sz="1000"/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Leone, P., Janson, C. G., Bilianuk, L., Wang, Z., Sorgi, F., Huang, L., ... &amp; McPhee, S. W. (2000). Aspartoacylase gene transfer to the mammalian central nervous system with therapeutic implications for Canavan disease. </a:t>
            </a:r>
            <a:r>
              <a:rPr i="1" lang="en" sz="1000"/>
              <a:t>Annals of neurology</a:t>
            </a:r>
            <a:r>
              <a:rPr lang="en" sz="1000"/>
              <a:t>, </a:t>
            </a:r>
            <a:r>
              <a:rPr i="1" lang="en" sz="1000"/>
              <a:t>48</a:t>
            </a:r>
            <a:r>
              <a:rPr lang="en" sz="1000"/>
              <a:t>(1), 27-38.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