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1608-3269-4B2F-8FAF-163B47CD4BD5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BFA3-DC48-4B45-A3DA-987786644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665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1608-3269-4B2F-8FAF-163B47CD4BD5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BFA3-DC48-4B45-A3DA-987786644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996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1608-3269-4B2F-8FAF-163B47CD4BD5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BFA3-DC48-4B45-A3DA-987786644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15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1608-3269-4B2F-8FAF-163B47CD4BD5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BFA3-DC48-4B45-A3DA-987786644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335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1608-3269-4B2F-8FAF-163B47CD4BD5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BFA3-DC48-4B45-A3DA-987786644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4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1608-3269-4B2F-8FAF-163B47CD4BD5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BFA3-DC48-4B45-A3DA-987786644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018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1608-3269-4B2F-8FAF-163B47CD4BD5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BFA3-DC48-4B45-A3DA-987786644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26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1608-3269-4B2F-8FAF-163B47CD4BD5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BFA3-DC48-4B45-A3DA-987786644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608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1608-3269-4B2F-8FAF-163B47CD4BD5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BFA3-DC48-4B45-A3DA-987786644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422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1608-3269-4B2F-8FAF-163B47CD4BD5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BFA3-DC48-4B45-A3DA-987786644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990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1608-3269-4B2F-8FAF-163B47CD4BD5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BFA3-DC48-4B45-A3DA-987786644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192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1608-3269-4B2F-8FAF-163B47CD4BD5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7BFA3-DC48-4B45-A3DA-987786644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048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62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dirty="0">
                <a:solidFill>
                  <a:srgbClr val="FFFD9E"/>
                </a:solidFill>
              </a:rPr>
              <a:t>MEIOSIS 	</a:t>
            </a:r>
            <a:endParaRPr lang="en-US" dirty="0">
              <a:solidFill>
                <a:srgbClr val="FFFD9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GETTING FROM DIPLOID TO HAPLOID CELLS: </a:t>
            </a:r>
            <a:r>
              <a:rPr lang="en-US" dirty="0" smtClean="0">
                <a:latin typeface="Times New Roman"/>
                <a:cs typeface="Times New Roman"/>
              </a:rPr>
              <a:t>MEIOSIS</a:t>
            </a: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WHERE DOES IT OCCUR IN HUMANS?	MALES: TESTES	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	</a:t>
            </a:r>
            <a:r>
              <a:rPr lang="en-US" dirty="0" smtClean="0">
                <a:latin typeface="Times New Roman"/>
                <a:cs typeface="Times New Roman"/>
              </a:rPr>
              <a:t>FEMALES</a:t>
            </a:r>
            <a:r>
              <a:rPr lang="en-US" dirty="0">
                <a:latin typeface="Times New Roman"/>
                <a:cs typeface="Times New Roman"/>
              </a:rPr>
              <a:t>: OVARIES</a:t>
            </a: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5052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D9E"/>
                </a:solidFill>
                <a:latin typeface="Times New Roman"/>
                <a:cs typeface="Times New Roman"/>
              </a:rPr>
              <a:t>MEIOSIS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mtClean="0">
                <a:latin typeface="Times New Roman"/>
                <a:cs typeface="Times New Roman"/>
              </a:rPr>
              <a:t>MEIOSIS I</a:t>
            </a:r>
          </a:p>
          <a:p>
            <a:pPr marL="0" indent="0">
              <a:buNone/>
            </a:pPr>
            <a:r>
              <a:rPr lang="en-US" smtClean="0">
                <a:latin typeface="Times New Roman"/>
                <a:cs typeface="Times New Roman"/>
              </a:rPr>
              <a:t>1 DIPLOID * CELL SPLITS INTO 2 HAPLOID CELLS</a:t>
            </a:r>
          </a:p>
          <a:p>
            <a:pPr marL="0" indent="0">
              <a:buNone/>
            </a:pPr>
            <a:r>
              <a:rPr lang="en-US" smtClean="0">
                <a:latin typeface="Times New Roman"/>
                <a:cs typeface="Times New Roman"/>
              </a:rPr>
              <a:t> </a:t>
            </a:r>
          </a:p>
          <a:p>
            <a:pPr marL="0" indent="0">
              <a:buNone/>
            </a:pPr>
            <a:r>
              <a:rPr lang="en-US" smtClean="0">
                <a:latin typeface="Times New Roman"/>
                <a:cs typeface="Times New Roman"/>
              </a:rPr>
              <a:t>MEIOSIS II</a:t>
            </a:r>
          </a:p>
          <a:p>
            <a:pPr marL="0" indent="0">
              <a:buNone/>
            </a:pPr>
            <a:r>
              <a:rPr lang="en-US" smtClean="0">
                <a:latin typeface="Times New Roman"/>
                <a:cs typeface="Times New Roman"/>
              </a:rPr>
              <a:t>2HAPLOID DAUGHTER CELLS UNDERGO MITOSIS</a:t>
            </a:r>
          </a:p>
          <a:p>
            <a:pPr marL="0" indent="0">
              <a:buNone/>
            </a:pPr>
            <a:r>
              <a:rPr lang="en-US" smtClean="0">
                <a:latin typeface="Times New Roman"/>
                <a:cs typeface="Times New Roman"/>
              </a:rPr>
              <a:t>FFORMS 4 HAPLOID SEX CELLS</a:t>
            </a:r>
          </a:p>
          <a:p>
            <a:pPr marL="0" indent="0">
              <a:buNone/>
            </a:pPr>
            <a:r>
              <a:rPr lang="en-US" smtClean="0">
                <a:latin typeface="Times New Roman"/>
                <a:cs typeface="Times New Roman"/>
              </a:rPr>
              <a:t>SSAME AS MITOSIS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46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826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D9E"/>
                </a:solidFill>
                <a:latin typeface="Times New Roman"/>
                <a:cs typeface="Times New Roman"/>
              </a:rPr>
              <a:t>MEIOSIS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57301"/>
            <a:ext cx="8229600" cy="48688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u="sng" dirty="0">
                <a:latin typeface="Times New Roman"/>
                <a:cs typeface="Times New Roman"/>
              </a:rPr>
              <a:t>PROPHASE I</a:t>
            </a: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HOMOLOGOUS CHROMOSOMES PAIR TOGETHER A PROCESS CALLED SYNAPSIS</a:t>
            </a: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EACH HOMOLOGOUS PAIR OF CHROMOSOMES IS CALLED A TETRAD</a:t>
            </a: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PORTIONS OF CHROMATIDS BREAK OFF AND ATTACH TO ADJACENT HOMOLOGOUS CHROMATIDS THIS PROCESS IS KNOWN AS CROSSING OVER</a:t>
            </a: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CROSSING OVER CREATES NEW GENE COMBINATIONS – THE CHROMOSOMES OF YOUR SEX CELLS ARE COMBINATIONS OF BOTH YOUR MOM AND DADS!!</a:t>
            </a:r>
            <a:r>
              <a:rPr lang="en-US" dirty="0" smtClean="0">
                <a:latin typeface="Times New Roman"/>
                <a:cs typeface="Times New Roman"/>
              </a:rPr>
              <a:t>!</a:t>
            </a: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u="sng" dirty="0">
                <a:latin typeface="Times New Roman"/>
                <a:cs typeface="Times New Roman"/>
              </a:rPr>
              <a:t>METAPHASE I</a:t>
            </a: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HOMOLOGOUS CHROMOSOMES LINE UP IN THE MIDDLE OF THE </a:t>
            </a:r>
            <a:r>
              <a:rPr lang="en-US" dirty="0" smtClean="0">
                <a:latin typeface="Times New Roman"/>
                <a:cs typeface="Times New Roman"/>
              </a:rPr>
              <a:t>CELL</a:t>
            </a: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u="sng" dirty="0">
                <a:latin typeface="Times New Roman"/>
                <a:cs typeface="Times New Roman"/>
              </a:rPr>
              <a:t>ANAPHASE I</a:t>
            </a: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HOMOLOGOUS CHROMOSOMES MOVE TO OPPOSITE POLES OF THE CELL</a:t>
            </a: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RANDOM SEPARATION OF HOMOLOGOUS CHROMOSOMES IS CALLED INDEPENDENT </a:t>
            </a:r>
            <a:r>
              <a:rPr lang="en-US" dirty="0" smtClean="0">
                <a:latin typeface="Times New Roman"/>
                <a:cs typeface="Times New Roman"/>
              </a:rPr>
              <a:t>ASSORTMENT</a:t>
            </a: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u="sng" dirty="0">
                <a:latin typeface="Times New Roman"/>
                <a:cs typeface="Times New Roman"/>
              </a:rPr>
              <a:t>TELOPHASE I</a:t>
            </a: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CHROMOSOMES REACH OPPOSITE POLES OF THE CELL</a:t>
            </a: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CYTOKINESIS BEGINS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62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D9E"/>
                </a:solidFill>
                <a:latin typeface="Times New Roman"/>
                <a:cs typeface="Times New Roman"/>
              </a:rPr>
              <a:t>MEIOSIS II </a:t>
            </a:r>
          </a:p>
          <a:p>
            <a:endParaRPr lang="en-US" dirty="0">
              <a:solidFill>
                <a:srgbClr val="FFFD9E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30301"/>
            <a:ext cx="8229600" cy="49958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2 HAPLOID CELLS GO THROUGH THE PROCESS OF MITOSIS &amp; CELL DIVISION</a:t>
            </a: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THE RESULT OF MEIOSIS II IS 4 HAPLOID CELLS</a:t>
            </a: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GAMETE FORMATION</a:t>
            </a:r>
          </a:p>
          <a:p>
            <a:pPr marL="400050" lvl="1" indent="0">
              <a:buNone/>
            </a:pPr>
            <a:r>
              <a:rPr lang="en-US" dirty="0">
                <a:latin typeface="Times New Roman"/>
                <a:cs typeface="Times New Roman"/>
              </a:rPr>
              <a:t>IN MALES MEIOSIS CREATES 4 SPERM CELLS (CALLED SPERMATIDS) </a:t>
            </a:r>
            <a:endParaRPr lang="en-US" dirty="0">
              <a:latin typeface="Times New Roman"/>
              <a:cs typeface="Times New Roman"/>
            </a:endParaRPr>
          </a:p>
          <a:p>
            <a:pPr marL="400050" lvl="1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400050" lvl="1" indent="0">
              <a:buNone/>
            </a:pPr>
            <a:r>
              <a:rPr lang="en-US" dirty="0">
                <a:latin typeface="Times New Roman"/>
                <a:cs typeface="Times New Roman"/>
              </a:rPr>
              <a:t>IN FEMALES THE CYTOPLASM IS UNEVENLY DIVIDED SO THAT ONLY 1 BIG CELL THE OVUM IS FORMED, ALONG WITH 3 OTHER CELLS KNOWN AS POLAR BODIES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63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D9E"/>
                </a:solidFill>
                <a:latin typeface="Times New Roman"/>
                <a:cs typeface="Times New Roman"/>
              </a:rPr>
              <a:t>MEIOSIS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092201"/>
            <a:ext cx="7493000" cy="5033963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Times New Roman"/>
                <a:cs typeface="Times New Roman"/>
              </a:rPr>
              <a:t>DIPLOID </a:t>
            </a:r>
            <a:r>
              <a:rPr lang="en-US" dirty="0" smtClean="0">
                <a:latin typeface="Times New Roman"/>
                <a:cs typeface="Times New Roman"/>
              </a:rPr>
              <a:t>CELLS: CELLS </a:t>
            </a:r>
            <a:r>
              <a:rPr lang="en-US" dirty="0">
                <a:latin typeface="Times New Roman"/>
                <a:cs typeface="Times New Roman"/>
              </a:rPr>
              <a:t>WITH 2 OF EACH TYPE OF CHROMOSOME 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dirty="0">
                <a:latin typeface="Times New Roman"/>
                <a:cs typeface="Times New Roman"/>
              </a:rPr>
              <a:t>1 FROM MOM AND 1 FROM DAD)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latin typeface="Times New Roman"/>
                <a:cs typeface="Times New Roman"/>
              </a:rPr>
              <a:t>N</a:t>
            </a:r>
            <a:r>
              <a:rPr lang="en-US" dirty="0">
                <a:latin typeface="Times New Roman"/>
                <a:cs typeface="Times New Roman"/>
              </a:rPr>
              <a:t>= NUMBER OF PAIRS OF CHROMOSOMES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latin typeface="Times New Roman"/>
                <a:cs typeface="Times New Roman"/>
              </a:rPr>
              <a:t>DIPLOID CELLS: </a:t>
            </a:r>
            <a:r>
              <a:rPr lang="en-US" dirty="0">
                <a:latin typeface="Times New Roman"/>
                <a:cs typeface="Times New Roman"/>
              </a:rPr>
              <a:t>2N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latin typeface="Times New Roman"/>
                <a:cs typeface="Times New Roman"/>
              </a:rPr>
              <a:t>ZYGOTE: </a:t>
            </a:r>
            <a:r>
              <a:rPr lang="en-US" dirty="0">
                <a:latin typeface="Times New Roman"/>
                <a:cs typeface="Times New Roman"/>
              </a:rPr>
              <a:t>FERTILIZED EGG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latin typeface="Times New Roman"/>
                <a:cs typeface="Times New Roman"/>
              </a:rPr>
              <a:t>GAMETES: </a:t>
            </a:r>
            <a:r>
              <a:rPr lang="en-US" dirty="0">
                <a:latin typeface="Times New Roman"/>
                <a:cs typeface="Times New Roman"/>
              </a:rPr>
              <a:t>HAPLOID SEX CELLS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latin typeface="Times New Roman"/>
                <a:cs typeface="Times New Roman"/>
              </a:rPr>
              <a:t>FERTILIZATION: </a:t>
            </a:r>
            <a:r>
              <a:rPr lang="en-US" dirty="0">
                <a:latin typeface="Times New Roman"/>
                <a:cs typeface="Times New Roman"/>
              </a:rPr>
              <a:t>UNION OF EGG AND SPERM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Times New Roman"/>
                <a:cs typeface="Times New Roman"/>
              </a:rPr>
              <a:t>SEXUAL </a:t>
            </a:r>
            <a:r>
              <a:rPr lang="en-US" dirty="0" smtClean="0">
                <a:latin typeface="Times New Roman"/>
                <a:cs typeface="Times New Roman"/>
              </a:rPr>
              <a:t>REPRODUCTION: </a:t>
            </a:r>
            <a:r>
              <a:rPr lang="en-US" dirty="0">
                <a:latin typeface="Times New Roman"/>
                <a:cs typeface="Times New Roman"/>
              </a:rPr>
              <a:t>PARENTS GENERATE SPECIALIZED SEX CELLS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54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417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D9E"/>
                </a:solidFill>
                <a:latin typeface="Times New Roman"/>
                <a:cs typeface="Times New Roman"/>
              </a:rPr>
              <a:t>MIDTERM REVIEW</a:t>
            </a:r>
            <a:endParaRPr lang="en-US" dirty="0">
              <a:solidFill>
                <a:srgbClr val="FFFD9E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641601"/>
            <a:ext cx="8229600" cy="34845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latin typeface="Times New Roman"/>
                <a:cs typeface="Times New Roman"/>
              </a:rPr>
              <a:t>CHAPTER 10-11 CELL DIVISION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58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/>
                <a:cs typeface="Times New Roman"/>
              </a:rPr>
              <a:t>WHY DO CELLS DIVIDE?</a:t>
            </a: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THEY HAVE GROWN TOO LARGE SO…. </a:t>
            </a:r>
            <a:endParaRPr lang="en-US" dirty="0" smtClean="0">
              <a:latin typeface="Times New Roman"/>
              <a:cs typeface="Times New Roman"/>
            </a:endParaRPr>
          </a:p>
          <a:p>
            <a:pPr marL="400050" lvl="1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THE </a:t>
            </a:r>
            <a:r>
              <a:rPr lang="en-US" dirty="0">
                <a:latin typeface="Times New Roman"/>
                <a:cs typeface="Times New Roman"/>
              </a:rPr>
              <a:t>SURFACE AREA/VOLUME RATIO IS TOO SMALL</a:t>
            </a:r>
          </a:p>
          <a:p>
            <a:pPr marL="400050" lvl="1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marL="400050" lvl="1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TO </a:t>
            </a:r>
            <a:r>
              <a:rPr lang="en-US" dirty="0">
                <a:latin typeface="Times New Roman"/>
                <a:cs typeface="Times New Roman"/>
              </a:rPr>
              <a:t>ALLOW AN ORGANISM TO GROW AND INCREASE ITS SIZE</a:t>
            </a:r>
          </a:p>
          <a:p>
            <a:pPr marL="400050" lvl="1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marL="400050" lvl="1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CELLS </a:t>
            </a:r>
            <a:r>
              <a:rPr lang="en-US" dirty="0">
                <a:latin typeface="Times New Roman"/>
                <a:cs typeface="Times New Roman"/>
              </a:rPr>
              <a:t>HAVE DIED AND NEED TO BE  REPLACED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09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D9E"/>
                </a:solidFill>
                <a:latin typeface="Times New Roman"/>
                <a:cs typeface="Times New Roman"/>
              </a:rPr>
              <a:t>DNA IN THE CELL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INSIDE THE NUCLEUS DNA CONDENSES TO FORM </a:t>
            </a:r>
            <a:r>
              <a:rPr lang="en-US" dirty="0" smtClean="0">
                <a:latin typeface="Times New Roman"/>
                <a:cs typeface="Times New Roman"/>
              </a:rPr>
              <a:t>CHROMOSOMES</a:t>
            </a: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CHROMOSOMES ARE MADE FROM PROTEINS CALLED HISTONES AND DNA TOGETHER KNOWN AS </a:t>
            </a:r>
            <a:r>
              <a:rPr lang="en-US" dirty="0" smtClean="0">
                <a:latin typeface="Times New Roman"/>
                <a:cs typeface="Times New Roman"/>
              </a:rPr>
              <a:t>CHROMATIN</a:t>
            </a: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CHROMATIN ALLOWS DNA TO COIL INTO </a:t>
            </a:r>
            <a:r>
              <a:rPr lang="en-US" dirty="0" smtClean="0">
                <a:latin typeface="Times New Roman"/>
                <a:cs typeface="Times New Roman"/>
              </a:rPr>
              <a:t>NUCLEOSOMES</a:t>
            </a: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EACH CHROMOSOME CONSISTS OF IDENTICAL HALVES CALLED SISTER </a:t>
            </a:r>
            <a:r>
              <a:rPr lang="en-US" dirty="0" smtClean="0">
                <a:latin typeface="Times New Roman"/>
                <a:cs typeface="Times New Roman"/>
              </a:rPr>
              <a:t>CHROMATIDS</a:t>
            </a: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SISTER CHROMATIDS ARE JOINED TOGETHER AT THE CENTROMERE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07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D9E"/>
                </a:solidFill>
                <a:latin typeface="Times New Roman"/>
                <a:cs typeface="Times New Roman"/>
              </a:rPr>
              <a:t>NUMBER &amp; TYPES OF CHROMOSOMES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SEX CHROMOSOMES DETERMINE THE GENDER OF AN ORGANISM	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XX </a:t>
            </a:r>
            <a:r>
              <a:rPr lang="en-US" dirty="0">
                <a:latin typeface="Times New Roman"/>
                <a:cs typeface="Times New Roman"/>
              </a:rPr>
              <a:t>= FEMALE	XY   =  MALE 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          </a:t>
            </a: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DIPLOID CELLS: CELLS WITH 2 COPIES OF EACH </a:t>
            </a:r>
            <a:r>
              <a:rPr lang="en-US" dirty="0" smtClean="0">
                <a:latin typeface="Times New Roman"/>
                <a:cs typeface="Times New Roman"/>
              </a:rPr>
              <a:t>CHROMOSOME</a:t>
            </a: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THE NORMAL BODY CELLS ARE CALLED SOMATIC CELLS, AND THEY ARE </a:t>
            </a:r>
            <a:r>
              <a:rPr lang="en-US" u="sng" dirty="0">
                <a:latin typeface="Times New Roman"/>
                <a:cs typeface="Times New Roman"/>
              </a:rPr>
              <a:t>ALL</a:t>
            </a:r>
            <a:r>
              <a:rPr lang="en-US" dirty="0">
                <a:latin typeface="Times New Roman"/>
                <a:cs typeface="Times New Roman"/>
              </a:rPr>
              <a:t> DIPLOID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66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191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D9E"/>
                </a:solidFill>
                <a:latin typeface="Times New Roman"/>
                <a:cs typeface="Times New Roman"/>
              </a:rPr>
              <a:t>DIPLOID &amp; HAPLOID CELLS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DIPLOID </a:t>
            </a:r>
            <a:r>
              <a:rPr lang="en-US" dirty="0" smtClean="0">
                <a:latin typeface="Times New Roman"/>
                <a:cs typeface="Times New Roman"/>
              </a:rPr>
              <a:t>CELLLS: 2n SOMATIC CELLS</a:t>
            </a:r>
          </a:p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HAPLOID </a:t>
            </a:r>
            <a:r>
              <a:rPr lang="en-US" dirty="0" smtClean="0">
                <a:latin typeface="Times New Roman"/>
                <a:cs typeface="Times New Roman"/>
              </a:rPr>
              <a:t>CELLS: 1n GAMETES</a:t>
            </a: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44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D9E"/>
                </a:solidFill>
                <a:latin typeface="Times New Roman"/>
                <a:cs typeface="Times New Roman"/>
              </a:rPr>
              <a:t>CELL DIVISION IN PROKARYOTES</a:t>
            </a:r>
          </a:p>
          <a:p>
            <a:endParaRPr lang="en-US" dirty="0">
              <a:solidFill>
                <a:srgbClr val="FFFD9E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US" dirty="0">
                <a:latin typeface="Times New Roman"/>
                <a:cs typeface="Times New Roman"/>
              </a:rPr>
              <a:t>PROKARYOTIC ORGANISMS: </a:t>
            </a:r>
            <a:endParaRPr lang="en-US" dirty="0" smtClean="0">
              <a:latin typeface="Times New Roman"/>
              <a:cs typeface="Times New Roman"/>
            </a:endParaRPr>
          </a:p>
          <a:p>
            <a:pPr marL="1257300" lvl="2" indent="-457200">
              <a:buFont typeface="+mj-lt"/>
              <a:buAutoNum type="alphaLcParenR"/>
            </a:pPr>
            <a:r>
              <a:rPr lang="en-US" dirty="0" smtClean="0">
                <a:latin typeface="Times New Roman"/>
                <a:cs typeface="Times New Roman"/>
              </a:rPr>
              <a:t>UNICELLULAR </a:t>
            </a:r>
            <a:r>
              <a:rPr lang="en-US" dirty="0">
                <a:latin typeface="Times New Roman"/>
                <a:cs typeface="Times New Roman"/>
              </a:rPr>
              <a:t>BACTERIA WITH NO NUCLEUS OR MEMBRANE BOUND </a:t>
            </a:r>
            <a:r>
              <a:rPr lang="en-US" dirty="0" smtClean="0">
                <a:latin typeface="Times New Roman"/>
                <a:cs typeface="Times New Roman"/>
              </a:rPr>
              <a:t>ORGANELLES</a:t>
            </a:r>
          </a:p>
          <a:p>
            <a:pPr marL="1257300" lvl="2" indent="-457200">
              <a:buFont typeface="+mj-lt"/>
              <a:buAutoNum type="alphaLcParenR"/>
            </a:pPr>
            <a:endParaRPr lang="en-US" dirty="0">
              <a:latin typeface="Times New Roman"/>
              <a:cs typeface="Times New Roman"/>
            </a:endParaRPr>
          </a:p>
          <a:p>
            <a:pPr marL="1257300" lvl="2" indent="-457200">
              <a:buFont typeface="+mj-lt"/>
              <a:buAutoNum type="alphaLcParenR"/>
            </a:pPr>
            <a:r>
              <a:rPr lang="en-US" dirty="0">
                <a:latin typeface="Times New Roman"/>
                <a:cs typeface="Times New Roman"/>
              </a:rPr>
              <a:t>THEIR DNA IS FOUND AS ONE CIRCULAR </a:t>
            </a:r>
            <a:r>
              <a:rPr lang="en-US" dirty="0" smtClean="0">
                <a:latin typeface="Times New Roman"/>
                <a:cs typeface="Times New Roman"/>
              </a:rPr>
              <a:t>CHROMOSOME</a:t>
            </a:r>
          </a:p>
          <a:p>
            <a:pPr marL="1257300" lvl="2" indent="-457200">
              <a:buFont typeface="+mj-lt"/>
              <a:buAutoNum type="alphaLcParenR"/>
            </a:pPr>
            <a:endParaRPr lang="en-US" dirty="0">
              <a:latin typeface="Times New Roman"/>
              <a:cs typeface="Times New Roman"/>
            </a:endParaRPr>
          </a:p>
          <a:p>
            <a:pPr marL="1257300" lvl="2" indent="-457200">
              <a:buFont typeface="+mj-lt"/>
              <a:buAutoNum type="alphaLcParenR"/>
            </a:pPr>
            <a:r>
              <a:rPr lang="en-US" dirty="0">
                <a:latin typeface="Times New Roman"/>
                <a:cs typeface="Times New Roman"/>
              </a:rPr>
              <a:t>THEIR CELLS REPRODUCE THROUGH BINARY FISSION DNA IS REPLICATED, CELL DOUBLES IN SIZE AND SPLITS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81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D9E"/>
                </a:solidFill>
                <a:latin typeface="Times New Roman"/>
                <a:cs typeface="Times New Roman"/>
              </a:rPr>
              <a:t>STAGES OF MITOSIS </a:t>
            </a:r>
          </a:p>
          <a:p>
            <a:endParaRPr lang="en-US" dirty="0">
              <a:solidFill>
                <a:srgbClr val="FFFD9E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016001"/>
            <a:ext cx="8229600" cy="51101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/>
                <a:cs typeface="Times New Roman"/>
              </a:rPr>
              <a:t>PROPHASE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>
                <a:latin typeface="Times New Roman"/>
                <a:cs typeface="Times New Roman"/>
              </a:rPr>
              <a:t>CHROMATIN CONDENSES &amp; NUCLEUS DISAPPEARS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>
                <a:latin typeface="Times New Roman"/>
                <a:cs typeface="Times New Roman"/>
              </a:rPr>
              <a:t>SPINDLE FIBERS (MICROTUBULES) FORM &amp; MOVE CHROMOSOMES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>
                <a:latin typeface="Times New Roman"/>
                <a:cs typeface="Times New Roman"/>
              </a:rPr>
              <a:t>CENTROSOMES BEGIN TO MIGRATE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/>
                <a:cs typeface="Times New Roman"/>
              </a:rPr>
              <a:t>METAPHASE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>
                <a:latin typeface="Times New Roman"/>
                <a:cs typeface="Times New Roman"/>
              </a:rPr>
              <a:t>SPINDLES ALIGN CHROMOSOMES IN THE MIDDLE OF THE CELL AKA METAPHASE PLATE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/>
                <a:cs typeface="Times New Roman"/>
              </a:rPr>
              <a:t>ANAPHASE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>
                <a:latin typeface="Times New Roman"/>
                <a:cs typeface="Times New Roman"/>
              </a:rPr>
              <a:t>CENTROMERES ARE PULLED APART BY SPINDLE FIBERS AND SISTER CHROMATIDS SPLIT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>
                <a:latin typeface="Times New Roman"/>
                <a:cs typeface="Times New Roman"/>
              </a:rPr>
              <a:t>CHROMATIDS MOVE TOWARD OPPOSITE POLES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/>
                <a:cs typeface="Times New Roman"/>
              </a:rPr>
              <a:t>TELOPHASE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>
                <a:latin typeface="Times New Roman"/>
                <a:cs typeface="Times New Roman"/>
              </a:rPr>
              <a:t>CHROMOSOMES ARRIVE AT OPPOSITE ENDS OF CELL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>
                <a:latin typeface="Times New Roman"/>
                <a:cs typeface="Times New Roman"/>
              </a:rPr>
              <a:t>NUCLEUS REAPPEARS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>
                <a:latin typeface="Times New Roman"/>
                <a:cs typeface="Times New Roman"/>
              </a:rPr>
              <a:t>SPINDLE DISAPPEARS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/>
                <a:cs typeface="Times New Roman"/>
              </a:rPr>
              <a:t>CYTOKINESIS 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>
                <a:latin typeface="Times New Roman"/>
                <a:cs typeface="Times New Roman"/>
              </a:rPr>
              <a:t>CELL SPLITS TO FORM 2 NEW DAUGHTER CELLS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59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D9E"/>
                </a:solidFill>
                <a:latin typeface="Times New Roman"/>
                <a:cs typeface="Times New Roman"/>
              </a:rPr>
              <a:t>STAGES OF MITOSIS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82701"/>
            <a:ext cx="8229600" cy="48434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CYTOKINESIS - PLANT VS. ANIMAL CELLS</a:t>
            </a:r>
          </a:p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IN </a:t>
            </a:r>
            <a:r>
              <a:rPr lang="en-US" dirty="0">
                <a:latin typeface="Times New Roman"/>
                <a:cs typeface="Times New Roman"/>
              </a:rPr>
              <a:t>ANIMAL CELLS: A CLEAVAGE FURROW PINCHES ONE CELL INTO 2 CELLS</a:t>
            </a:r>
          </a:p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47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7821</TotalTime>
  <Words>510</Words>
  <Application>Microsoft Office PowerPoint</Application>
  <PresentationFormat>Widescreen</PresentationFormat>
  <Paragraphs>106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MIDTERM REVIEW</vt:lpstr>
      <vt:lpstr>WHY DO CELLS DIVIDE? </vt:lpstr>
      <vt:lpstr>DNA IN THE CELL</vt:lpstr>
      <vt:lpstr>NUMBER &amp; TYPES OF CHROMOSOMES </vt:lpstr>
      <vt:lpstr>DIPLOID &amp; HAPLOID CELLS</vt:lpstr>
      <vt:lpstr>CELL DIVISION IN PROKARYOTES </vt:lpstr>
      <vt:lpstr>STAGES OF MITOSIS  </vt:lpstr>
      <vt:lpstr>STAGES OF MITOSIS</vt:lpstr>
      <vt:lpstr>MEIOSIS  </vt:lpstr>
      <vt:lpstr>MEIOSIS OVERVIEW</vt:lpstr>
      <vt:lpstr>MEIOSIS I</vt:lpstr>
      <vt:lpstr>MEIOSIS II  </vt:lpstr>
      <vt:lpstr>MEIOSIS VOCABULARY</vt:lpstr>
    </vt:vector>
  </TitlesOfParts>
  <Company>PCSD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Gillian Rinaldo</dc:creator>
  <cp:lastModifiedBy>Gillian Rinaldo</cp:lastModifiedBy>
  <cp:revision>2</cp:revision>
  <dcterms:created xsi:type="dcterms:W3CDTF">2017-02-16T13:35:48Z</dcterms:created>
  <dcterms:modified xsi:type="dcterms:W3CDTF">2017-02-21T23:57:27Z</dcterms:modified>
</cp:coreProperties>
</file>