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webmd.com/parenting/baby/phenylketonuria-pku-test" TargetMode="External"/><Relationship Id="rId4" Type="http://schemas.openxmlformats.org/officeDocument/2006/relationships/hyperlink" Target="https://www.webmd.com/a-to-z-guides/rm-quiz-blood-basics" TargetMode="External"/><Relationship Id="rId5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cbi.nlm.nih.gov/pubmed/12655546" TargetMode="External"/><Relationship Id="rId4" Type="http://schemas.openxmlformats.org/officeDocument/2006/relationships/hyperlink" Target="https://www.mayoclinic.org/diseases-conditions/phenylketonuria/symptoms-causes/syc-203763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173750" y="407550"/>
            <a:ext cx="8520600" cy="1282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Droid Sans"/>
                <a:ea typeface="Droid Sans"/>
                <a:cs typeface="Droid Sans"/>
                <a:sym typeface="Droid Sans"/>
              </a:rPr>
              <a:t>Phenylketonuria</a:t>
            </a:r>
            <a:r>
              <a:rPr lang="en" sz="4200">
                <a:latin typeface="Droid Sans"/>
                <a:ea typeface="Droid Sans"/>
                <a:cs typeface="Droid Sans"/>
                <a:sym typeface="Droid Sans"/>
              </a:rPr>
              <a:t> </a:t>
            </a:r>
            <a:endParaRPr sz="42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239975" y="182040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By Grace Schartau </a:t>
            </a:r>
            <a:endParaRPr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6575" y="3041874"/>
            <a:ext cx="3072650" cy="1536325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Types</a:t>
            </a: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 of PKU</a:t>
            </a:r>
            <a:endParaRPr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 Two types: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Classic PKU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■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Most severe with enzyme completely missing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■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Extremely high PKU levels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Hyper-Phenylketonuria 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Droid Sans"/>
              <a:buChar char="■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Phenylalanine blood levels are higher than average (2mg/dL)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Droid Sans"/>
              <a:buChar char="■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Levels are not as high as Classic type 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Droid Sans"/>
              <a:buChar char="■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Parts of enzyme present 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0650" y="188169"/>
            <a:ext cx="2821650" cy="16412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2400" y="3481895"/>
            <a:ext cx="4869026" cy="15680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roid Sans"/>
                <a:ea typeface="Droid Sans"/>
                <a:cs typeface="Droid Sans"/>
                <a:sym typeface="Droid Sans"/>
              </a:rPr>
              <a:t>Genotype of PKU</a:t>
            </a:r>
            <a:endParaRPr sz="30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1775" y="1044900"/>
            <a:ext cx="9002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Autosomal recessive trait 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Both parents must carry defective gene for child to have PKU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Missing enzyme: phenylalanine hydroxylase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Found on chromosome 12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1 of 8 essential amino acids in protein rich foods but can’t be used 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Buildup of phenylalanine in body is toxic to nervous system </a:t>
            </a:r>
            <a:endParaRPr sz="160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2475" y="3245075"/>
            <a:ext cx="2573650" cy="18477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3650" y="113400"/>
            <a:ext cx="2133025" cy="19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roid Sans"/>
                <a:ea typeface="Droid Sans"/>
                <a:cs typeface="Droid Sans"/>
                <a:sym typeface="Droid Sans"/>
              </a:rPr>
              <a:t>Phenotype of PKU</a:t>
            </a:r>
            <a:endParaRPr sz="30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Newborns don't tend to show symptoms, only if untreated will these occur: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A musty odor in the breath, skin or urine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Skin rashes (eczema)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Fair skin and blue eyes- melanin interference 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Hyperactivity/ADHD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Intellectual disability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Behavioral, emotional and social problems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If the low-phenylalanine diet is not followed: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rgbClr val="111111"/>
                </a:solidFill>
                <a:latin typeface="Droid Sans"/>
                <a:ea typeface="Droid Sans"/>
                <a:cs typeface="Droid Sans"/>
                <a:sym typeface="Droid Sans"/>
              </a:rPr>
              <a:t>Mental retardation as nervous system and brain are poisoned </a:t>
            </a:r>
            <a:endParaRPr sz="1600">
              <a:solidFill>
                <a:srgbClr val="11111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0" lvl="0" marL="0" rtl="0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26282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9575" y="1767525"/>
            <a:ext cx="2586326" cy="19397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roid Sans"/>
                <a:ea typeface="Droid Sans"/>
                <a:cs typeface="Droid Sans"/>
                <a:sym typeface="Droid Sans"/>
              </a:rPr>
              <a:t>Treatment for PKU</a:t>
            </a:r>
            <a:endParaRPr sz="30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Strict low phenylalanine diet, especially as a child 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Limited amounts of eggs, milk, and high protein foods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Aspartame (artificial sweetener) must be avoided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Lofenalac is specific formula for PKU infants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Low phenylalanine levels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Must get levels checked and monitored multiple times annually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Blood test done to determine phenylalanine levels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3300" y="99550"/>
            <a:ext cx="3164625" cy="14662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8225" y="3358775"/>
            <a:ext cx="2285325" cy="15217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roid Sans"/>
                <a:ea typeface="Droid Sans"/>
                <a:cs typeface="Droid Sans"/>
                <a:sym typeface="Droid Sans"/>
              </a:rPr>
              <a:t>Prognosis for PKU</a:t>
            </a:r>
            <a:endParaRPr sz="30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If dietary restrictions are followed/levels monitored: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Positive prognosis with no serious health problems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Left untreated/treated improperly: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Will develop movement disorders and mental retardation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To avoid this: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All babies in the United States and Canada are tested for PKU right after birth.</a:t>
            </a:r>
            <a:endParaRPr sz="1600">
              <a:solidFill>
                <a:schemeClr val="dk2"/>
              </a:solidFill>
              <a:uFill>
                <a:noFill/>
              </a:uFill>
              <a:latin typeface="Droid Sans"/>
              <a:ea typeface="Droid Sans"/>
              <a:cs typeface="Droid Sans"/>
              <a:sym typeface="Droid Sans"/>
              <a:hlinkClick r:id="rId3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The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Droid Sans"/>
                <a:ea typeface="Droid Sans"/>
                <a:cs typeface="Droid Sans"/>
                <a:sym typeface="Droid Sans"/>
                <a:hlinkClick r:id="rId4"/>
              </a:rPr>
              <a:t>blood</a:t>
            </a: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 sample for PKU is usually taken from your baby's heel (called a heel stick). </a:t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○"/>
            </a:pPr>
            <a:r>
              <a:rPr lang="en" sz="1600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rPr>
              <a:t>Test is done in the first few days after birth, as early as 24 hours after birth.</a:t>
            </a:r>
            <a:endParaRPr sz="1600">
              <a:solidFill>
                <a:srgbClr val="444444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0" lvl="0" marL="0" rtl="0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6950" y="445025"/>
            <a:ext cx="2802925" cy="149187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roid Sans"/>
                <a:ea typeface="Droid Sans"/>
                <a:cs typeface="Droid Sans"/>
                <a:sym typeface="Droid Sans"/>
              </a:rPr>
              <a:t>References</a:t>
            </a:r>
            <a:endParaRPr sz="30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accent1"/>
                </a:solidFill>
                <a:latin typeface="Droid Sans"/>
                <a:ea typeface="Droid Sans"/>
                <a:cs typeface="Droid Sans"/>
                <a:sym typeface="Droid Sans"/>
              </a:rPr>
              <a:t>Pey, A. L., Desviat, L. R., Gámez, A., Ugarte, M., &amp; Pérez, B. (2003, April). Phenylketonuria: genotype-phenotype correlations based on expression analysis of structural and functional mutations in PAH. Retrieved February 22, 2018, from </a:t>
            </a:r>
            <a:r>
              <a:rPr lang="en" sz="1600" u="sng">
                <a:solidFill>
                  <a:schemeClr val="accent5"/>
                </a:solidFill>
                <a:latin typeface="Droid Sans"/>
                <a:ea typeface="Droid Sans"/>
                <a:cs typeface="Droid Sans"/>
                <a:sym typeface="Droid Sans"/>
                <a:hlinkClick r:id="rId3"/>
              </a:rPr>
              <a:t>https://www.ncbi.nlm.nih.gov/pubmed/12655546</a:t>
            </a:r>
            <a:endParaRPr sz="1600">
              <a:solidFill>
                <a:schemeClr val="accent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-3302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roid Sans"/>
              <a:buChar char="➢"/>
            </a:pPr>
            <a:r>
              <a:rPr lang="en" sz="1600">
                <a:solidFill>
                  <a:schemeClr val="accent1"/>
                </a:solidFill>
                <a:latin typeface="Droid Sans"/>
                <a:ea typeface="Droid Sans"/>
                <a:cs typeface="Droid Sans"/>
                <a:sym typeface="Droid Sans"/>
              </a:rPr>
              <a:t>Phenylketonuria (PKU). (2018, January 27). Retrieved February 22, 2018, from </a:t>
            </a:r>
            <a:r>
              <a:rPr lang="en" sz="1600" u="sng">
                <a:solidFill>
                  <a:schemeClr val="hlink"/>
                </a:solidFill>
                <a:latin typeface="Droid Sans"/>
                <a:ea typeface="Droid Sans"/>
                <a:cs typeface="Droid Sans"/>
                <a:sym typeface="Droid Sans"/>
                <a:hlinkClick r:id="rId4"/>
              </a:rPr>
              <a:t>https://www.mayoclinic.org/diseases-conditions/phenylketonuria/symptoms-causes/syc-20376302</a:t>
            </a:r>
            <a:endParaRPr sz="1600">
              <a:solidFill>
                <a:schemeClr val="accent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0" lvl="0" marL="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